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345" r:id="rId3"/>
    <p:sldId id="352" r:id="rId4"/>
    <p:sldId id="353" r:id="rId5"/>
    <p:sldId id="257" r:id="rId6"/>
    <p:sldId id="340" r:id="rId7"/>
    <p:sldId id="339" r:id="rId8"/>
    <p:sldId id="337" r:id="rId9"/>
    <p:sldId id="338" r:id="rId10"/>
    <p:sldId id="331" r:id="rId11"/>
    <p:sldId id="259" r:id="rId12"/>
    <p:sldId id="335" r:id="rId13"/>
    <p:sldId id="327" r:id="rId14"/>
    <p:sldId id="260" r:id="rId15"/>
    <p:sldId id="261" r:id="rId16"/>
    <p:sldId id="34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56022" autoAdjust="0"/>
  </p:normalViewPr>
  <p:slideViewPr>
    <p:cSldViewPr snapToGrid="0">
      <p:cViewPr varScale="1">
        <p:scale>
          <a:sx n="60" d="100"/>
          <a:sy n="60" d="100"/>
        </p:scale>
        <p:origin x="2472"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21638199124802E-2"/>
          <c:y val="5.3009705791784156E-2"/>
          <c:w val="0.93542599505280788"/>
          <c:h val="0.86410246054290807"/>
        </c:manualLayout>
      </c:layout>
      <c:lineChart>
        <c:grouping val="standard"/>
        <c:varyColors val="0"/>
        <c:ser>
          <c:idx val="0"/>
          <c:order val="0"/>
          <c:tx>
            <c:strRef>
              <c:f>Sheet1!$B$1</c:f>
              <c:strCache>
                <c:ptCount val="1"/>
                <c:pt idx="0">
                  <c:v>Series 1</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yyyy\-mm\ </c:formatCode>
                <c:ptCount val="9"/>
                <c:pt idx="0">
                  <c:v>43891</c:v>
                </c:pt>
                <c:pt idx="1">
                  <c:v>43983</c:v>
                </c:pt>
                <c:pt idx="2">
                  <c:v>44075</c:v>
                </c:pt>
                <c:pt idx="3">
                  <c:v>44166</c:v>
                </c:pt>
                <c:pt idx="4">
                  <c:v>44256</c:v>
                </c:pt>
                <c:pt idx="5">
                  <c:v>44348</c:v>
                </c:pt>
                <c:pt idx="6">
                  <c:v>44440</c:v>
                </c:pt>
                <c:pt idx="7">
                  <c:v>44531</c:v>
                </c:pt>
                <c:pt idx="8">
                  <c:v>44621</c:v>
                </c:pt>
              </c:numCache>
            </c:numRef>
          </c:cat>
          <c:val>
            <c:numRef>
              <c:f>Sheet1!$B$2:$B$10</c:f>
              <c:numCache>
                <c:formatCode>General</c:formatCode>
                <c:ptCount val="9"/>
                <c:pt idx="0">
                  <c:v>101</c:v>
                </c:pt>
                <c:pt idx="1">
                  <c:v>184</c:v>
                </c:pt>
                <c:pt idx="2">
                  <c:v>279</c:v>
                </c:pt>
                <c:pt idx="3">
                  <c:v>310</c:v>
                </c:pt>
                <c:pt idx="4">
                  <c:v>353</c:v>
                </c:pt>
                <c:pt idx="5">
                  <c:v>391</c:v>
                </c:pt>
                <c:pt idx="6">
                  <c:v>448</c:v>
                </c:pt>
                <c:pt idx="7">
                  <c:v>468</c:v>
                </c:pt>
                <c:pt idx="8">
                  <c:v>482</c:v>
                </c:pt>
              </c:numCache>
            </c:numRef>
          </c:val>
          <c:smooth val="0"/>
          <c:extLst>
            <c:ext xmlns:c16="http://schemas.microsoft.com/office/drawing/2014/chart" uri="{C3380CC4-5D6E-409C-BE32-E72D297353CC}">
              <c16:uniqueId val="{00000000-FEF5-4B51-8791-E9D0E91E31C3}"/>
            </c:ext>
          </c:extLst>
        </c:ser>
        <c:dLbls>
          <c:dLblPos val="t"/>
          <c:showLegendKey val="0"/>
          <c:showVal val="1"/>
          <c:showCatName val="0"/>
          <c:showSerName val="0"/>
          <c:showPercent val="0"/>
          <c:showBubbleSize val="0"/>
        </c:dLbls>
        <c:smooth val="0"/>
        <c:axId val="1977473232"/>
        <c:axId val="1977477392"/>
      </c:lineChart>
      <c:dateAx>
        <c:axId val="1977473232"/>
        <c:scaling>
          <c:orientation val="minMax"/>
        </c:scaling>
        <c:delete val="0"/>
        <c:axPos val="b"/>
        <c:numFmt formatCode="yyyy\-mm\ "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977477392"/>
        <c:crosses val="autoZero"/>
        <c:auto val="1"/>
        <c:lblOffset val="100"/>
        <c:baseTimeUnit val="months"/>
        <c:majorUnit val="3"/>
        <c:majorTimeUnit val="months"/>
        <c:minorUnit val="3"/>
        <c:minorTimeUnit val="months"/>
      </c:dateAx>
      <c:valAx>
        <c:axId val="1977477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977473232"/>
        <c:crossesAt val="43891"/>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D96AC-B038-4B5B-910E-A90F51A7114F}" type="datetimeFigureOut">
              <a:rPr lang="en-US" smtClean="0"/>
              <a:t>4/6/2022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64366-A381-468C-A180-54E5691FA827}" type="slidenum">
              <a:rPr lang="en-US" smtClean="0"/>
              <a:t>‹#›</a:t>
            </a:fld>
            <a:endParaRPr lang="en-US"/>
          </a:p>
        </p:txBody>
      </p:sp>
    </p:spTree>
    <p:extLst>
      <p:ext uri="{BB962C8B-B14F-4D97-AF65-F5344CB8AC3E}">
        <p14:creationId xmlns:p14="http://schemas.microsoft.com/office/powerpoint/2010/main" val="172345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Good morning everyone, my name is Dr Grant Pegg and I have recently joined Open Arms as the National Manager.</a:t>
            </a:r>
          </a:p>
          <a:p>
            <a:endParaRPr lang="en-AU" dirty="0"/>
          </a:p>
          <a:p>
            <a:r>
              <a:rPr lang="en-AU" dirty="0"/>
              <a:t>Thank you all for participating in this important opportunity to share work and plans we are pursuing together to strengthen suicide prevention across the Departments of Veterans’ Affairs and Defence. [Acknowledgements…]</a:t>
            </a:r>
          </a:p>
          <a:p>
            <a:endParaRPr lang="en-AU" dirty="0"/>
          </a:p>
          <a:p>
            <a:r>
              <a:rPr lang="en-AU" dirty="0"/>
              <a:t>DVA through Open Arms – Veterans &amp; Families Counselling engaged </a:t>
            </a:r>
            <a:r>
              <a:rPr lang="en-AU" dirty="0" err="1"/>
              <a:t>SafeSide</a:t>
            </a:r>
            <a:r>
              <a:rPr lang="en-AU" dirty="0"/>
              <a:t> Prevention in 2019 and our journey together has been one of significant progress. This project launched amidst the bushfires of 2019 and rolled out to staff in 2020-21 during the COVID-19 Pandemic. </a:t>
            </a:r>
          </a:p>
          <a:p>
            <a:endParaRPr lang="en-AU" dirty="0"/>
          </a:p>
          <a:p>
            <a:r>
              <a:rPr lang="en-AU" dirty="0"/>
              <a:t>I would like to acknowledge our resilient and creative leadership team, regional managers, and centre-based staff for their perseverance and enthusiasm. Thank you all for keeping suicide prevention in the forefront despite so many competing demands. </a:t>
            </a:r>
          </a:p>
          <a:p>
            <a:endParaRPr lang="en-AU" dirty="0"/>
          </a:p>
          <a:p>
            <a:r>
              <a:rPr lang="en-AU" dirty="0"/>
              <a:t>I would also like to thank </a:t>
            </a:r>
            <a:r>
              <a:rPr lang="en-AU" dirty="0" err="1"/>
              <a:t>Dr.</a:t>
            </a:r>
            <a:r>
              <a:rPr lang="en-AU" dirty="0"/>
              <a:t> Pisani and the </a:t>
            </a:r>
            <a:r>
              <a:rPr lang="en-AU" dirty="0" err="1"/>
              <a:t>SafeSide</a:t>
            </a:r>
            <a:r>
              <a:rPr lang="en-AU" dirty="0"/>
              <a:t> team. Your flexible learning model and strong focus on team connection has resulted in significant momentum in otherwise challenging times.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4ACD4-47CE-1841-B5A1-9230BECEE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333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a:t>
            </a:r>
            <a:r>
              <a:rPr lang="en-AU" baseline="0" dirty="0"/>
              <a:t> </a:t>
            </a:r>
            <a:r>
              <a:rPr lang="en-AU" dirty="0"/>
              <a:t>As we continue to train our centre-based staff and Peer workforce, </a:t>
            </a:r>
            <a:r>
              <a:rPr lang="en-AU" dirty="0" err="1"/>
              <a:t>SafeSide’s</a:t>
            </a:r>
            <a:r>
              <a:rPr lang="en-AU" dirty="0"/>
              <a:t> robust evaluation data and feedback from our workforce helps us learn more about the impact of this project and envision additional ways to strengthen and improve the impact of this project.</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a:t>
            </a:r>
            <a:r>
              <a:rPr lang="en-AU" baseline="0" dirty="0"/>
              <a:t> </a:t>
            </a:r>
            <a:r>
              <a:rPr lang="en-AU" dirty="0"/>
              <a:t>For example, self-efficacy in key suicide prevention skills in the </a:t>
            </a:r>
            <a:r>
              <a:rPr lang="en-AU" dirty="0" err="1"/>
              <a:t>SafeSide</a:t>
            </a:r>
            <a:r>
              <a:rPr lang="en-AU" dirty="0"/>
              <a:t> Framework consistently increase from pre- to post-evaluation. Of note, the largest increases have been related to strengthening person-specific plans for those at risk.</a:t>
            </a:r>
          </a:p>
          <a:p>
            <a:pPr marL="0" indent="0">
              <a:buFont typeface="Arial" panose="020B0604020202020204" pitchFamily="34" charset="0"/>
              <a:buNone/>
            </a:pPr>
            <a:endParaRPr lang="en-AU" dirty="0"/>
          </a:p>
          <a:p>
            <a:pPr marL="171450" indent="-171450">
              <a:buFont typeface="Arial" panose="020B0604020202020204" pitchFamily="34" charset="0"/>
              <a:buChar char="•"/>
            </a:pPr>
            <a:r>
              <a:rPr lang="en-AU" dirty="0"/>
              <a:t>The percentage of staff agreeing or strongly agreeing they were confident in their ability to include means safety and plans for specific life events that would increase risk increased from 57.45% to 100% following the training (ref</a:t>
            </a:r>
            <a:r>
              <a:rPr lang="en-AU" baseline="0" dirty="0"/>
              <a:t>: grey line)</a:t>
            </a: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Staff are also more confident in their ability to extend support to veterans and families at risk beyond when they are in contact – this improved from 66% agreeing or strongly agreeing to 98% agreement following the training</a:t>
            </a:r>
            <a:r>
              <a:rPr lang="en-AU" baseline="0" dirty="0"/>
              <a:t> (ref: yellow line)</a:t>
            </a:r>
            <a:endParaRPr lang="en-AU" dirty="0"/>
          </a:p>
          <a:p>
            <a:pPr marL="0" indent="0">
              <a:buFont typeface="Arial" panose="020B0604020202020204" pitchFamily="34" charset="0"/>
              <a:buNone/>
            </a:pPr>
            <a:endParaRPr lang="en-AU" dirty="0"/>
          </a:p>
          <a:p>
            <a:pPr marL="0" indent="0">
              <a:buFont typeface="Arial" panose="020B0604020202020204" pitchFamily="34" charset="0"/>
              <a:buNone/>
            </a:pPr>
            <a:r>
              <a:rPr lang="en-AU" dirty="0"/>
              <a:t>●</a:t>
            </a:r>
            <a:r>
              <a:rPr lang="en-AU" baseline="0" dirty="0"/>
              <a:t> </a:t>
            </a:r>
            <a:r>
              <a:rPr lang="en-AU" dirty="0"/>
              <a:t>These improvements in self-efficacy increase our confidence that staff will integrate these skills into their work following the training.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3264366-A381-468C-A180-54E5691FA827}" type="slidenum">
              <a:rPr lang="en-US" smtClean="0"/>
              <a:t>10</a:t>
            </a:fld>
            <a:endParaRPr lang="en-US"/>
          </a:p>
        </p:txBody>
      </p:sp>
    </p:spTree>
    <p:extLst>
      <p:ext uri="{BB962C8B-B14F-4D97-AF65-F5344CB8AC3E}">
        <p14:creationId xmlns:p14="http://schemas.microsoft.com/office/powerpoint/2010/main" val="2440833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a:t>
            </a:r>
            <a:r>
              <a:rPr lang="en-AU" baseline="0" dirty="0"/>
              <a:t> As can be seen here (first blue bar) </a:t>
            </a:r>
            <a:r>
              <a:rPr lang="en-AU" dirty="0"/>
              <a:t>59% of all participants indicated participation in the training impacted their perception of their role in suicide prevention – this is a powerful number when you consider that to date most staff trained at Open Arms were experienced Clinicians with prior training in suicide prevention.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●Similarly, 44% (second blue bar) of participants indicated that</a:t>
            </a:r>
            <a:r>
              <a:rPr lang="en-AU" baseline="0" dirty="0"/>
              <a:t> participation in the </a:t>
            </a:r>
            <a:r>
              <a:rPr lang="en-AU" dirty="0"/>
              <a:t>training impacted their perception of the role of Peer workers. This</a:t>
            </a:r>
            <a:r>
              <a:rPr lang="en-AU" baseline="0" dirty="0"/>
              <a:t> is clear evidence that participation in the </a:t>
            </a:r>
            <a:r>
              <a:rPr lang="en-AU" dirty="0"/>
              <a:t>training </a:t>
            </a:r>
            <a:r>
              <a:rPr lang="en-AU" baseline="0" dirty="0"/>
              <a:t>equates to </a:t>
            </a:r>
            <a:r>
              <a:rPr lang="en-AU" dirty="0"/>
              <a:t>shifting attitudes toward Peers for a major segment of our workforce.</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a:t>
            </a:r>
            <a:r>
              <a:rPr lang="en-AU" baseline="0" dirty="0"/>
              <a:t> </a:t>
            </a:r>
            <a:r>
              <a:rPr lang="en-AU" dirty="0"/>
              <a:t>When asked respondents to explain how it impacted perception we heard</a:t>
            </a:r>
            <a:r>
              <a:rPr lang="en-AU" baseline="0" dirty="0"/>
              <a:t> t</a:t>
            </a:r>
            <a:r>
              <a:rPr lang="en-AU" dirty="0"/>
              <a:t>hat </a:t>
            </a:r>
          </a:p>
          <a:p>
            <a:pPr marL="0" indent="0">
              <a:buFont typeface="Arial" panose="020B0604020202020204" pitchFamily="34" charset="0"/>
              <a:buNone/>
            </a:pPr>
            <a:r>
              <a:rPr lang="en-AU" dirty="0"/>
              <a:t>-</a:t>
            </a:r>
            <a:r>
              <a:rPr lang="en-AU" i="1" dirty="0"/>
              <a:t>’every interaction is an intervention.’</a:t>
            </a:r>
          </a:p>
          <a:p>
            <a:pPr marL="0" indent="0">
              <a:buFont typeface="Arial" panose="020B0604020202020204" pitchFamily="34" charset="0"/>
              <a:buNone/>
            </a:pPr>
            <a:endParaRPr lang="en-AU" dirty="0"/>
          </a:p>
          <a:p>
            <a:pPr marL="0" indent="0">
              <a:buFont typeface="Arial" panose="020B0604020202020204" pitchFamily="34" charset="0"/>
              <a:buNone/>
            </a:pPr>
            <a:r>
              <a:rPr lang="en-AU" i="1" dirty="0"/>
              <a:t>-’Now [I] better understand Peer worker’s role in identifying risk and escalating cases as well as their capacity to support clients and note significant behavioural changes and potential supports and risks in client’s network.’</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a:t>
            </a:r>
            <a:r>
              <a:rPr lang="en-AU" i="1" dirty="0"/>
              <a:t>’[It is] now clearer how they [Peers] can assist.’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3264366-A381-468C-A180-54E5691FA827}" type="slidenum">
              <a:rPr lang="en-US" smtClean="0"/>
              <a:t>11</a:t>
            </a:fld>
            <a:endParaRPr lang="en-US"/>
          </a:p>
        </p:txBody>
      </p:sp>
    </p:spTree>
    <p:extLst>
      <p:ext uri="{BB962C8B-B14F-4D97-AF65-F5344CB8AC3E}">
        <p14:creationId xmlns:p14="http://schemas.microsoft.com/office/powerpoint/2010/main" val="315176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a:r>
            <a:r>
              <a:rPr lang="en-AU" baseline="0" dirty="0"/>
              <a:t> </a:t>
            </a:r>
            <a:r>
              <a:rPr lang="en-AU" dirty="0"/>
              <a:t>Open-ended responses on the post-training evaluation further insight into the specific skills staff are planning to integrate into their work. This is a summary of a thematic analysis conducted at the halfway point of this project, which highlights:</a:t>
            </a:r>
          </a:p>
          <a:p>
            <a:endParaRPr lang="en-AU" dirty="0"/>
          </a:p>
          <a:p>
            <a:pPr marL="171450" indent="-171450">
              <a:buFontTx/>
              <a:buChar char="-"/>
            </a:pPr>
            <a:r>
              <a:rPr lang="en-AU" dirty="0"/>
              <a:t>That staff have takeaways that cut across all four core tasks</a:t>
            </a:r>
            <a:r>
              <a:rPr lang="en-AU" baseline="0" dirty="0"/>
              <a:t> of Connect, Assess, Respond and Extend.</a:t>
            </a:r>
          </a:p>
          <a:p>
            <a:pPr marL="0" indent="0">
              <a:buFontTx/>
              <a:buNone/>
            </a:pPr>
            <a:endParaRPr lang="en-AU" dirty="0"/>
          </a:p>
          <a:p>
            <a:pPr marL="171450" indent="-171450">
              <a:buFontTx/>
              <a:buChar char="-"/>
            </a:pPr>
            <a:r>
              <a:rPr lang="en-AU" dirty="0"/>
              <a:t>The most prominent themes included integrating foreseeable changes and contingency plans into assessments and responses to risk, followed by mini-interventions that skill our staff with immediate, concrete, evidence-based strategies to support a person at-risk. </a:t>
            </a:r>
          </a:p>
          <a:p>
            <a:pPr marL="0" indent="0">
              <a:buFontTx/>
              <a:buNone/>
            </a:pPr>
            <a:endParaRPr lang="en-AU" dirty="0"/>
          </a:p>
          <a:p>
            <a:r>
              <a:rPr lang="en-AU" dirty="0"/>
              <a:t>●</a:t>
            </a:r>
            <a:r>
              <a:rPr lang="en-AU" baseline="0" dirty="0"/>
              <a:t> </a:t>
            </a:r>
            <a:r>
              <a:rPr lang="en-AU" dirty="0"/>
              <a:t>Considering these two outcomes, this</a:t>
            </a:r>
            <a:r>
              <a:rPr lang="en-AU" baseline="0" dirty="0"/>
              <a:t> </a:t>
            </a:r>
            <a:r>
              <a:rPr lang="en-AU" dirty="0"/>
              <a:t>data for us is very positive – though we have much more work to do, these are all indicators that we are having a</a:t>
            </a:r>
            <a:r>
              <a:rPr lang="en-AU" baseline="0" dirty="0"/>
              <a:t> positive and tangible </a:t>
            </a:r>
            <a:r>
              <a:rPr lang="en-AU" dirty="0"/>
              <a:t>impact. We are shifting culture. We are uniting, collaborating, and strengthening the way we connect with and support veterans and families at risk.</a:t>
            </a:r>
          </a:p>
          <a:p>
            <a:endParaRPr lang="en-AU" dirty="0"/>
          </a:p>
          <a:p>
            <a:r>
              <a:rPr lang="en-AU" dirty="0"/>
              <a:t>●</a:t>
            </a:r>
            <a:r>
              <a:rPr lang="en-AU" baseline="0" dirty="0"/>
              <a:t> </a:t>
            </a:r>
            <a:r>
              <a:rPr lang="en-AU" dirty="0"/>
              <a:t>We continue to sustain the training of our centre-based staff and Peer workforce. AND - we are entering a new phase of this project, where we will focus on expanding training to our Outreach Program Counsellors – further strengthening the integration and cohesive care experience for those at risk. This phase of the project includes an additional rigorous evaluation, about which </a:t>
            </a:r>
            <a:r>
              <a:rPr lang="en-AU" dirty="0" err="1"/>
              <a:t>Dr.</a:t>
            </a:r>
            <a:r>
              <a:rPr lang="en-AU" dirty="0"/>
              <a:t> Pisani will share more shortly. </a:t>
            </a:r>
          </a:p>
          <a:p>
            <a:endParaRPr lang="en-US" dirty="0"/>
          </a:p>
        </p:txBody>
      </p:sp>
      <p:sp>
        <p:nvSpPr>
          <p:cNvPr id="4" name="Slide Number Placeholder 3"/>
          <p:cNvSpPr>
            <a:spLocks noGrp="1"/>
          </p:cNvSpPr>
          <p:nvPr>
            <p:ph type="sldNum" sz="quarter" idx="5"/>
          </p:nvPr>
        </p:nvSpPr>
        <p:spPr/>
        <p:txBody>
          <a:bodyPr/>
          <a:lstStyle/>
          <a:p>
            <a:fld id="{56B78303-ABD0-DB4C-AD00-7F0EE820C8B4}" type="slidenum">
              <a:rPr lang="en-US" smtClean="0"/>
              <a:t>12</a:t>
            </a:fld>
            <a:endParaRPr lang="en-US" dirty="0"/>
          </a:p>
        </p:txBody>
      </p:sp>
    </p:spTree>
    <p:extLst>
      <p:ext uri="{BB962C8B-B14F-4D97-AF65-F5344CB8AC3E}">
        <p14:creationId xmlns:p14="http://schemas.microsoft.com/office/powerpoint/2010/main" val="2510944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AU" dirty="0"/>
              <a:t>●</a:t>
            </a:r>
            <a:r>
              <a:rPr lang="en-AU" baseline="0" dirty="0"/>
              <a:t> </a:t>
            </a:r>
            <a:r>
              <a:rPr lang="en-AU" dirty="0"/>
              <a:t>In summary – what have we learned?</a:t>
            </a:r>
          </a:p>
          <a:p>
            <a:endParaRPr lang="en-AU" dirty="0"/>
          </a:p>
          <a:p>
            <a:r>
              <a:rPr lang="en-AU" baseline="0" dirty="0"/>
              <a:t> - </a:t>
            </a:r>
            <a:r>
              <a:rPr lang="en-AU" dirty="0"/>
              <a:t>We’ve learned that SafeSide strengthened professional identity and the sense of belonging for staff, enriching colleague communication.</a:t>
            </a:r>
          </a:p>
          <a:p>
            <a:r>
              <a:rPr lang="en-AU" dirty="0"/>
              <a:t> </a:t>
            </a:r>
          </a:p>
          <a:p>
            <a:r>
              <a:rPr lang="en-AU" baseline="0" dirty="0"/>
              <a:t> - </a:t>
            </a:r>
            <a:r>
              <a:rPr lang="en-AU" dirty="0"/>
              <a:t>We’ve learned that the SafeSide Framework has been positively received by our diverse staff group, including our Peer workforce. </a:t>
            </a:r>
          </a:p>
          <a:p>
            <a:endParaRPr lang="en-AU" dirty="0"/>
          </a:p>
          <a:p>
            <a:r>
              <a:rPr lang="en-AU" dirty="0"/>
              <a:t>- We’ve learned that the SafeSide Framework is creating a space for dialogue and collaboration for Clinicians and Peer workers and we intend to continue to strengthen and expand our implementation and effort to further unify this work. So no matter with who our clients come in touch, they encounter hopeful, recovery-oriented care.</a:t>
            </a:r>
          </a:p>
          <a:p>
            <a:pPr marL="171450" indent="-171450">
              <a:buFontTx/>
              <a:buChar char="-"/>
            </a:pPr>
            <a:endParaRPr lang="en-AU" dirty="0"/>
          </a:p>
          <a:p>
            <a:r>
              <a:rPr lang="en-AU" dirty="0"/>
              <a:t>- We’ve learned that we need infrastructure and documentation to support the training in order to maintain momentum and</a:t>
            </a:r>
            <a:r>
              <a:rPr lang="en-AU" baseline="0" dirty="0"/>
              <a:t> buy in, and</a:t>
            </a:r>
            <a:r>
              <a:rPr lang="en-AU" dirty="0"/>
              <a:t> to help</a:t>
            </a:r>
            <a:r>
              <a:rPr lang="en-AU" baseline="0" dirty="0"/>
              <a:t> solidify </a:t>
            </a:r>
            <a:r>
              <a:rPr lang="en-AU" dirty="0"/>
              <a:t>immediate translation of skills into practice. We are</a:t>
            </a:r>
            <a:r>
              <a:rPr lang="en-AU" baseline="0" dirty="0"/>
              <a:t> </a:t>
            </a:r>
            <a:r>
              <a:rPr lang="en-AU" dirty="0"/>
              <a:t>revising documentation, and are working tenaciously to continue to improve</a:t>
            </a:r>
            <a:r>
              <a:rPr lang="en-AU" baseline="0" dirty="0"/>
              <a:t> systems and </a:t>
            </a:r>
            <a:r>
              <a:rPr lang="en-AU" dirty="0"/>
              <a:t>resources in order to better support staff to consolidate practice improvement</a:t>
            </a:r>
            <a:r>
              <a:rPr lang="en-AU" baseline="0" dirty="0"/>
              <a:t> and seamlessly adopt the Safeside Framework.</a:t>
            </a:r>
            <a:endParaRPr lang="en-US" dirty="0"/>
          </a:p>
        </p:txBody>
      </p:sp>
      <p:sp>
        <p:nvSpPr>
          <p:cNvPr id="4" name="Slide Number Placeholder 3"/>
          <p:cNvSpPr>
            <a:spLocks noGrp="1"/>
          </p:cNvSpPr>
          <p:nvPr>
            <p:ph type="sldNum" sz="quarter" idx="5"/>
          </p:nvPr>
        </p:nvSpPr>
        <p:spPr/>
        <p:txBody>
          <a:bodyPr/>
          <a:lstStyle/>
          <a:p>
            <a:fld id="{63264366-A381-468C-A180-54E5691FA827}" type="slidenum">
              <a:rPr lang="en-US" smtClean="0"/>
              <a:t>13</a:t>
            </a:fld>
            <a:endParaRPr lang="en-US"/>
          </a:p>
        </p:txBody>
      </p:sp>
    </p:spTree>
    <p:extLst>
      <p:ext uri="{BB962C8B-B14F-4D97-AF65-F5344CB8AC3E}">
        <p14:creationId xmlns:p14="http://schemas.microsoft.com/office/powerpoint/2010/main" val="1538685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AU" dirty="0"/>
              <a:t>●</a:t>
            </a:r>
            <a:r>
              <a:rPr lang="en-AU" baseline="0" dirty="0"/>
              <a:t> </a:t>
            </a:r>
            <a:r>
              <a:rPr lang="en-AU" dirty="0"/>
              <a:t>In January 2021, Dr Pisani and his colleague, Dr Wyman shared a presentation with Defence and DVA Leadership regarding Wingman Connect - a network health intervention designed to strengthen bonds, cohesion, and adaptive coping norms (Wyman et al, 2020). With an eye on how these prevention efforts could span current and ex-serving ADF members, Open Arms is enthusiastic for further discussion regarding these opportunities. </a:t>
            </a:r>
          </a:p>
          <a:p>
            <a:endParaRPr lang="en-AU" dirty="0"/>
          </a:p>
          <a:p>
            <a:r>
              <a:rPr lang="en-AU" dirty="0"/>
              <a:t>●</a:t>
            </a:r>
            <a:r>
              <a:rPr lang="en-AU" baseline="0" dirty="0"/>
              <a:t> </a:t>
            </a:r>
            <a:r>
              <a:rPr lang="en-AU" dirty="0"/>
              <a:t>Our most immediate task is to finalise revisions to our documentation and launch the custom module we developed with SafeSide Prevention – this launch will serve as a refresher for staff who have been trained earlier in the project and an opportunity to re-energise teams with that link between training and documentation for which they have asked.</a:t>
            </a:r>
          </a:p>
          <a:p>
            <a:endParaRPr lang="en-AU" dirty="0"/>
          </a:p>
          <a:p>
            <a:r>
              <a:rPr lang="en-AU" dirty="0"/>
              <a:t>●</a:t>
            </a:r>
            <a:r>
              <a:rPr lang="en-AU" baseline="0" dirty="0"/>
              <a:t> We have had staff attend Garrison Health Centre Visits, and the Illawarra Shoalhaven Local Health District lived experience workshops over recent weeks.</a:t>
            </a:r>
          </a:p>
          <a:p>
            <a:endParaRPr lang="en-AU" baseline="0" dirty="0"/>
          </a:p>
          <a:p>
            <a:r>
              <a:rPr lang="en-AU" dirty="0"/>
              <a:t>● </a:t>
            </a:r>
            <a:r>
              <a:rPr lang="en-AU" baseline="0" dirty="0"/>
              <a:t>We are e</a:t>
            </a:r>
            <a:r>
              <a:rPr lang="en-AU" dirty="0"/>
              <a:t>ncouraged and energised with all we’ve accomplished to date; we now turn to training our OPCs while sustaining the training for our centre-based staff. In the coming months, we intend to train over 1300 OPCs, with a vision of strengthening our system of care further. As </a:t>
            </a:r>
            <a:r>
              <a:rPr lang="en-AU" dirty="0" err="1"/>
              <a:t>Dr.</a:t>
            </a:r>
            <a:r>
              <a:rPr lang="en-AU" dirty="0"/>
              <a:t> Pisani mentioned, rigorous scientific evaluation of the impact of our OPC initiative will be conducted in partnership with </a:t>
            </a:r>
            <a:r>
              <a:rPr lang="en-AU" dirty="0" err="1"/>
              <a:t>Dr.</a:t>
            </a:r>
            <a:r>
              <a:rPr lang="en-AU" dirty="0"/>
              <a:t> </a:t>
            </a:r>
            <a:r>
              <a:rPr lang="en-AU" dirty="0" err="1"/>
              <a:t>Batterham</a:t>
            </a:r>
            <a:r>
              <a:rPr lang="en-AU" dirty="0"/>
              <a:t> at The Australian National University.</a:t>
            </a:r>
          </a:p>
          <a:p>
            <a:endParaRPr lang="en-US" dirty="0"/>
          </a:p>
        </p:txBody>
      </p:sp>
      <p:sp>
        <p:nvSpPr>
          <p:cNvPr id="4" name="Slide Number Placeholder 3"/>
          <p:cNvSpPr>
            <a:spLocks noGrp="1"/>
          </p:cNvSpPr>
          <p:nvPr>
            <p:ph type="sldNum" sz="quarter" idx="5"/>
          </p:nvPr>
        </p:nvSpPr>
        <p:spPr/>
        <p:txBody>
          <a:bodyPr/>
          <a:lstStyle/>
          <a:p>
            <a:fld id="{63264366-A381-468C-A180-54E5691FA827}" type="slidenum">
              <a:rPr lang="en-US" smtClean="0"/>
              <a:t>14</a:t>
            </a:fld>
            <a:endParaRPr lang="en-US"/>
          </a:p>
        </p:txBody>
      </p:sp>
    </p:spTree>
    <p:extLst>
      <p:ext uri="{BB962C8B-B14F-4D97-AF65-F5344CB8AC3E}">
        <p14:creationId xmlns:p14="http://schemas.microsoft.com/office/powerpoint/2010/main" val="1573397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Any questions?</a:t>
            </a:r>
          </a:p>
          <a:p>
            <a:endParaRPr lang="en-AU" dirty="0"/>
          </a:p>
          <a:p>
            <a:r>
              <a:rPr lang="en-AU" dirty="0"/>
              <a:t>Thank</a:t>
            </a:r>
            <a:r>
              <a:rPr lang="en-AU" baseline="0" dirty="0"/>
              <a:t> you for your time and contributions and we look forward to working collaboratively with our Defence colleagues.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4ACD4-47CE-1841-B5A1-9230BECEE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087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To date, we have trained 482 Clinicians, Peers and staff in every Centre across the country, providing a common, unifying approach to suicide prevention with which to care for clients. </a:t>
            </a:r>
          </a:p>
          <a:p>
            <a:endParaRPr lang="en-AU" dirty="0"/>
          </a:p>
          <a:p>
            <a:r>
              <a:rPr lang="en-AU" dirty="0"/>
              <a:t>We initiated this project just after the substantial expansion of our Peer workforce, so we targeted data collection toward evaluating how Peers and Clinicians would interface in small group training regarding managing suicide risk. The results surpassed our expectations. We learned that the SafeSide Framework and training provided a common language, approach, as well as </a:t>
            </a:r>
            <a:r>
              <a:rPr lang="en-AU" dirty="0" err="1"/>
              <a:t>modeling</a:t>
            </a:r>
            <a:r>
              <a:rPr lang="en-AU" dirty="0"/>
              <a:t> collaborative</a:t>
            </a:r>
            <a:r>
              <a:rPr lang="en-AU" baseline="0" dirty="0"/>
              <a:t> practice </a:t>
            </a:r>
            <a:r>
              <a:rPr lang="en-AU" dirty="0"/>
              <a:t>for Peers and Clinicians, leveraging their respective expertise toward person-centred, recovery-oriented care for veterans and families. Feedback from our Peers continues to inform the ongoing evolution of the SafeSide implementation</a:t>
            </a:r>
            <a:r>
              <a:rPr lang="en-AU" baseline="0" dirty="0"/>
              <a:t> </a:t>
            </a:r>
            <a:r>
              <a:rPr lang="en-AU" dirty="0"/>
              <a:t>to be ever more relevant for Peers in their vital role.</a:t>
            </a:r>
          </a:p>
          <a:p>
            <a:endParaRPr lang="en-AU" dirty="0"/>
          </a:p>
          <a:p>
            <a:r>
              <a:rPr lang="en-AU" dirty="0"/>
              <a:t>We aligned workflows and documentation to support our staff in using the SafeSide Framework in day-to-day practice, and developed a custom video module with SafeSide to support integrating those new processes into practice. </a:t>
            </a:r>
          </a:p>
          <a:p>
            <a:endParaRPr lang="en-AU" dirty="0"/>
          </a:p>
          <a:p>
            <a:r>
              <a:rPr lang="en-AU" dirty="0"/>
              <a:t>As with any significant change, there have been challenges and lessons learned, which we will share with Defence to assist them in planning and implementing their project with SafeSide.</a:t>
            </a:r>
          </a:p>
          <a:p>
            <a:endParaRPr lang="en-AU" dirty="0"/>
          </a:p>
        </p:txBody>
      </p:sp>
      <p:sp>
        <p:nvSpPr>
          <p:cNvPr id="4" name="Slide Number Placeholder 3"/>
          <p:cNvSpPr>
            <a:spLocks noGrp="1"/>
          </p:cNvSpPr>
          <p:nvPr>
            <p:ph type="sldNum" sz="quarter" idx="10"/>
          </p:nvPr>
        </p:nvSpPr>
        <p:spPr/>
        <p:txBody>
          <a:bodyPr/>
          <a:lstStyle/>
          <a:p>
            <a:fld id="{63264366-A381-468C-A180-54E5691FA827}" type="slidenum">
              <a:rPr lang="en-US" smtClean="0"/>
              <a:t>2</a:t>
            </a:fld>
            <a:endParaRPr lang="en-US"/>
          </a:p>
        </p:txBody>
      </p:sp>
    </p:spTree>
    <p:extLst>
      <p:ext uri="{BB962C8B-B14F-4D97-AF65-F5344CB8AC3E}">
        <p14:creationId xmlns:p14="http://schemas.microsoft.com/office/powerpoint/2010/main" val="418270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now we turn our sights to training our Outreach Program Counsellors - we intend to train over 1300 OPCs in the next year. </a:t>
            </a:r>
          </a:p>
          <a:p>
            <a:endParaRPr lang="en-AU" dirty="0"/>
          </a:p>
          <a:p>
            <a:r>
              <a:rPr lang="en-AU" dirty="0"/>
              <a:t>Through this expansion, we will further strengthen our system of care - creating more streamlined, collaborative care experiences for veterans and families wherever they engage with Open Arms. This will include a rigorous evaluation conducted</a:t>
            </a:r>
            <a:r>
              <a:rPr lang="en-AU" baseline="0" dirty="0"/>
              <a:t> via a randomised cluster controlled trial </a:t>
            </a:r>
            <a:r>
              <a:rPr lang="en-AU" dirty="0"/>
              <a:t>that will enhance our understanding of how integrating the</a:t>
            </a:r>
            <a:r>
              <a:rPr lang="en-AU" baseline="0" dirty="0"/>
              <a:t> </a:t>
            </a:r>
            <a:r>
              <a:rPr lang="en-AU" dirty="0"/>
              <a:t>SafeSide Framework</a:t>
            </a:r>
            <a:r>
              <a:rPr lang="en-AU" baseline="0" dirty="0"/>
              <a:t> </a:t>
            </a:r>
            <a:r>
              <a:rPr lang="en-AU" dirty="0"/>
              <a:t>into our practice impacts the care provided to at-risk clients.</a:t>
            </a:r>
          </a:p>
          <a:p>
            <a:endParaRPr lang="en-AU" dirty="0"/>
          </a:p>
          <a:p>
            <a:r>
              <a:rPr lang="en-AU" dirty="0"/>
              <a:t>With SafeSide being embedded in Open Arms, we are delighted that Defence will be tailoring and adopting the Framework and program. Our departments already collaborate on multiple levels toward providing an integrated system of care and transition for serving and ex-serving Australian</a:t>
            </a:r>
            <a:r>
              <a:rPr lang="en-AU" baseline="0" dirty="0"/>
              <a:t> Defence Force </a:t>
            </a:r>
            <a:r>
              <a:rPr lang="en-AU" dirty="0"/>
              <a:t>members and their families. The addition of a shared suicide prevention framework, language, and learning community further supports our goals and agreements in this regard. </a:t>
            </a:r>
          </a:p>
          <a:p>
            <a:endParaRPr lang="en-AU" dirty="0"/>
          </a:p>
          <a:p>
            <a:r>
              <a:rPr lang="en-AU" dirty="0"/>
              <a:t>The DVA Leadership Team</a:t>
            </a:r>
            <a:r>
              <a:rPr lang="en-AU" baseline="0" dirty="0"/>
              <a:t> is </a:t>
            </a:r>
            <a:r>
              <a:rPr lang="en-AU" dirty="0"/>
              <a:t>eager for the updates Defence will provide today on your plans and progress to date. We are keen to support and continue learning with you. I would now like to share with you more detail of what we’ve learned, and what’s to come. </a:t>
            </a:r>
          </a:p>
          <a:p>
            <a:endParaRPr lang="en-AU" dirty="0"/>
          </a:p>
        </p:txBody>
      </p:sp>
      <p:sp>
        <p:nvSpPr>
          <p:cNvPr id="4" name="Slide Number Placeholder 3"/>
          <p:cNvSpPr>
            <a:spLocks noGrp="1"/>
          </p:cNvSpPr>
          <p:nvPr>
            <p:ph type="sldNum" sz="quarter" idx="10"/>
          </p:nvPr>
        </p:nvSpPr>
        <p:spPr/>
        <p:txBody>
          <a:bodyPr/>
          <a:lstStyle/>
          <a:p>
            <a:fld id="{63264366-A381-468C-A180-54E5691FA827}" type="slidenum">
              <a:rPr lang="en-US" smtClean="0"/>
              <a:t>3</a:t>
            </a:fld>
            <a:endParaRPr lang="en-US"/>
          </a:p>
        </p:txBody>
      </p:sp>
    </p:spTree>
    <p:extLst>
      <p:ext uri="{BB962C8B-B14F-4D97-AF65-F5344CB8AC3E}">
        <p14:creationId xmlns:p14="http://schemas.microsoft.com/office/powerpoint/2010/main" val="169457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I will now highlight our accomplishments in implementation</a:t>
            </a:r>
            <a:r>
              <a:rPr lang="en-AU" baseline="0" dirty="0"/>
              <a:t> of the </a:t>
            </a:r>
            <a:r>
              <a:rPr lang="en-AU" baseline="0" dirty="0" err="1"/>
              <a:t>SafeSide</a:t>
            </a:r>
            <a:r>
              <a:rPr lang="en-AU" baseline="0" dirty="0"/>
              <a:t> Framework-</a:t>
            </a:r>
            <a:endParaRPr lang="en-AU" dirty="0"/>
          </a:p>
          <a:p>
            <a:pPr marL="0" indent="0">
              <a:buFont typeface="Arial" panose="020B0604020202020204" pitchFamily="34" charset="0"/>
              <a:buNone/>
            </a:pPr>
            <a:endParaRPr lang="en-AU" dirty="0"/>
          </a:p>
          <a:p>
            <a:pPr marL="0" indent="0">
              <a:buFont typeface="Arial" panose="020B0604020202020204" pitchFamily="34" charset="0"/>
              <a:buNone/>
            </a:pPr>
            <a:r>
              <a:rPr lang="en-AU" dirty="0"/>
              <a:t>●</a:t>
            </a:r>
            <a:r>
              <a:rPr lang="en-AU" baseline="0" dirty="0"/>
              <a:t> </a:t>
            </a:r>
            <a:r>
              <a:rPr lang="en-AU" dirty="0"/>
              <a:t>In November of 2019, we began our project with SafeSide. 43 Regional leaders from across the country came to Canberra for two days with Dr Tony Pisani and Kristina Mossgraber from the</a:t>
            </a:r>
            <a:r>
              <a:rPr lang="en-AU" baseline="0" dirty="0"/>
              <a:t> Safeside Prevention team.</a:t>
            </a:r>
            <a:r>
              <a:rPr lang="en-AU" dirty="0"/>
              <a:t> Launching the project with an in-person event earned a lot of good will, and solidified our already-warm working relationship with Dr Pisani and his team.  </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a:t>
            </a:r>
            <a:r>
              <a:rPr lang="en-AU" baseline="0" dirty="0"/>
              <a:t> </a:t>
            </a:r>
            <a:r>
              <a:rPr lang="en-AU" dirty="0"/>
              <a:t>Immediately after this leadership workshop, we soft launched the workshop to 45 Regional centre staff, OPCs, and Peer workers. The goal of the soft launch was to gather feedback from staff working directly with veterans and families to inform the full rollout. </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a:t>
            </a:r>
            <a:r>
              <a:rPr lang="en-AU" baseline="0" dirty="0"/>
              <a:t> </a:t>
            </a:r>
            <a:r>
              <a:rPr lang="en-AU" dirty="0"/>
              <a:t>Continuous improvement has been a hallmark of our partnership with SafeSide from the outset – so based on what we learned in the soft launch and from our leaders’ feedback, SafeSide provided additional resources to support risk assessment in March 2020 as we launched the training to centres nationally. Shortly thereafter in June 2020, SafeSide also released a workshop update to address areas of opportunity identified in the soft launch phase.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3264366-A381-468C-A180-54E5691FA827}" type="slidenum">
              <a:rPr lang="en-US" smtClean="0"/>
              <a:t>4</a:t>
            </a:fld>
            <a:endParaRPr lang="en-US"/>
          </a:p>
        </p:txBody>
      </p:sp>
    </p:spTree>
    <p:extLst>
      <p:ext uri="{BB962C8B-B14F-4D97-AF65-F5344CB8AC3E}">
        <p14:creationId xmlns:p14="http://schemas.microsoft.com/office/powerpoint/2010/main" val="2567719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a:t>
            </a:r>
            <a:r>
              <a:rPr lang="en-AU" baseline="0" dirty="0"/>
              <a:t> </a:t>
            </a:r>
            <a:r>
              <a:rPr lang="en-AU" dirty="0"/>
              <a:t>In the initial phase of this project, we focused on staff training.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●We trained over 200 staff in the first year of the project.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●This momentum has continued, and to date, 482 Open Arms staff have completed the SafeSide training. This includes 431 Open Arms Clinical staff, Lived Experience Peers and Leadership staff, 36 Business Support staff, and</a:t>
            </a:r>
            <a:r>
              <a:rPr lang="en-AU" baseline="0" dirty="0"/>
              <a:t> </a:t>
            </a:r>
            <a:r>
              <a:rPr lang="en-AU" dirty="0"/>
              <a:t>15 Outreach</a:t>
            </a:r>
            <a:r>
              <a:rPr lang="en-AU" baseline="0" dirty="0"/>
              <a:t> Program Counsellors.  </a:t>
            </a:r>
            <a:endParaRPr lang="en-AU" dirty="0"/>
          </a:p>
        </p:txBody>
      </p:sp>
      <p:sp>
        <p:nvSpPr>
          <p:cNvPr id="4" name="Slide Number Placeholder 3"/>
          <p:cNvSpPr>
            <a:spLocks noGrp="1"/>
          </p:cNvSpPr>
          <p:nvPr>
            <p:ph type="sldNum" sz="quarter" idx="5"/>
          </p:nvPr>
        </p:nvSpPr>
        <p:spPr/>
        <p:txBody>
          <a:bodyPr/>
          <a:lstStyle/>
          <a:p>
            <a:fld id="{56B78303-ABD0-DB4C-AD00-7F0EE820C8B4}" type="slidenum">
              <a:rPr lang="en-US" smtClean="0"/>
              <a:t>5</a:t>
            </a:fld>
            <a:endParaRPr lang="en-US" dirty="0"/>
          </a:p>
        </p:txBody>
      </p:sp>
    </p:spTree>
    <p:extLst>
      <p:ext uri="{BB962C8B-B14F-4D97-AF65-F5344CB8AC3E}">
        <p14:creationId xmlns:p14="http://schemas.microsoft.com/office/powerpoint/2010/main" val="395796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a:t>
            </a:r>
            <a:r>
              <a:rPr lang="en-AU" baseline="0" dirty="0"/>
              <a:t> </a:t>
            </a:r>
            <a:r>
              <a:rPr lang="en-AU" dirty="0"/>
              <a:t>As I’ll show in greater detail in a moment, early post-workshop evaluation data from SafeSide indicated staff were</a:t>
            </a:r>
            <a:r>
              <a:rPr lang="en-AU" baseline="0" dirty="0"/>
              <a:t> </a:t>
            </a:r>
            <a:r>
              <a:rPr lang="en-AU" dirty="0"/>
              <a:t>finding the content transferrable to their diverse roles,</a:t>
            </a:r>
            <a:r>
              <a:rPr lang="en-AU" baseline="0" dirty="0"/>
              <a:t> and that the training modules were translating to tangible outcomes for our workforce.</a:t>
            </a:r>
            <a:endParaRPr lang="en-AU" dirty="0"/>
          </a:p>
          <a:p>
            <a:pPr marL="0" indent="0">
              <a:buFont typeface="Arial" panose="020B0604020202020204" pitchFamily="34" charset="0"/>
              <a:buNone/>
            </a:pPr>
            <a:endParaRPr lang="en-AU" dirty="0"/>
          </a:p>
          <a:p>
            <a:pPr marL="0" indent="0">
              <a:buFont typeface="Arial" panose="020B0604020202020204" pitchFamily="34" charset="0"/>
              <a:buNone/>
            </a:pPr>
            <a:r>
              <a:rPr lang="en-AU" dirty="0"/>
              <a:t>●</a:t>
            </a:r>
            <a:r>
              <a:rPr lang="en-AU" baseline="0" dirty="0"/>
              <a:t> </a:t>
            </a:r>
            <a:r>
              <a:rPr lang="en-AU" dirty="0"/>
              <a:t>After a strong focus on staff training for the first year, </a:t>
            </a:r>
            <a:r>
              <a:rPr lang="en-AU" dirty="0" err="1"/>
              <a:t>Dr.</a:t>
            </a:r>
            <a:r>
              <a:rPr lang="en-AU" dirty="0"/>
              <a:t> Donna Bull, Assistant Director -</a:t>
            </a:r>
            <a:r>
              <a:rPr lang="en-AU" baseline="0" dirty="0"/>
              <a:t> </a:t>
            </a:r>
            <a:r>
              <a:rPr lang="en-AU" dirty="0"/>
              <a:t>Clinical Initiatives, conducted a rich, qualitative study with the goal of better understanding the nature and extent of the influence of </a:t>
            </a:r>
            <a:r>
              <a:rPr lang="en-AU" dirty="0" err="1"/>
              <a:t>SafeSide</a:t>
            </a:r>
            <a:r>
              <a:rPr lang="en-AU" dirty="0"/>
              <a:t> at Open Arms.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3264366-A381-468C-A180-54E5691FA827}" type="slidenum">
              <a:rPr lang="en-US" smtClean="0"/>
              <a:t>6</a:t>
            </a:fld>
            <a:endParaRPr lang="en-US"/>
          </a:p>
        </p:txBody>
      </p:sp>
    </p:spTree>
    <p:extLst>
      <p:ext uri="{BB962C8B-B14F-4D97-AF65-F5344CB8AC3E}">
        <p14:creationId xmlns:p14="http://schemas.microsoft.com/office/powerpoint/2010/main" val="615394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a:r>
            <a:r>
              <a:rPr lang="en-AU" baseline="0" dirty="0"/>
              <a:t> </a:t>
            </a:r>
            <a:r>
              <a:rPr lang="en-AU" dirty="0"/>
              <a:t>From interviews with Leaders, Clinicians, and Peers, two main themes emerged:  </a:t>
            </a:r>
          </a:p>
          <a:p>
            <a:endParaRPr lang="en-AU" dirty="0"/>
          </a:p>
          <a:p>
            <a:r>
              <a:rPr lang="en-AU" dirty="0"/>
              <a:t>1)</a:t>
            </a:r>
            <a:r>
              <a:rPr lang="en-AU" baseline="0" dirty="0"/>
              <a:t> </a:t>
            </a:r>
            <a:r>
              <a:rPr lang="en-AU" dirty="0"/>
              <a:t>First, we learned the initiative has had an impact on strengthening professional identity and sense of belonging for Open Arms staff, including enriching communication with colleagues. This finding was hugely encouraging that we were making progress, not only in training, but in positively impacting organisational culture. </a:t>
            </a:r>
          </a:p>
          <a:p>
            <a:endParaRPr lang="en-AU" dirty="0"/>
          </a:p>
          <a:p>
            <a:r>
              <a:rPr lang="en-AU" dirty="0"/>
              <a:t>Quotes reveal that staff embraced the framework as a common language and approach. For example, one participant said: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‘There’s a common language across the different stakeholder groups. It’s a useful framework for case conceptualisation with Peers and Clinicians. We’re unpacking more, it’s not just suicide. It’s less forensic, a nice entry point to a conversation with a client, particularly for our non-clinical people.' (19)</a:t>
            </a:r>
          </a:p>
          <a:p>
            <a:endParaRPr lang="en-AU" dirty="0"/>
          </a:p>
          <a:p>
            <a:r>
              <a:rPr lang="en-AU" dirty="0"/>
              <a:t>We were equally encouraged to learn that there was also strong buy in from our Peer workforce. One Peer noted:</a:t>
            </a:r>
          </a:p>
          <a:p>
            <a:endParaRPr lang="en-AU" dirty="0"/>
          </a:p>
          <a:p>
            <a:r>
              <a:rPr lang="en-AU" i="1" dirty="0"/>
              <a:t>‘Learning the clinical language has been a barrier to being a Peer Worker, we’re becoming comfortable and SafeSide assists this. I’m definitely more confident, comfortable now going to a Clinician with my assessment, plans, </a:t>
            </a:r>
            <a:r>
              <a:rPr lang="en-AU" i="1" dirty="0" err="1"/>
              <a:t>etc</a:t>
            </a:r>
            <a:r>
              <a:rPr lang="en-AU" i="1" dirty="0"/>
              <a:t>’</a:t>
            </a:r>
          </a:p>
          <a:p>
            <a:r>
              <a:rPr lang="en-US" dirty="0"/>
              <a:t> 					</a:t>
            </a:r>
          </a:p>
          <a:p>
            <a:r>
              <a:rPr lang="en-US" dirty="0"/>
              <a:t>					-----</a:t>
            </a:r>
            <a:r>
              <a:rPr lang="en-AU" dirty="0"/>
              <a:t>CLICK NOW - THERE IS AN ANIMATION FOR point 2.-----</a:t>
            </a:r>
          </a:p>
          <a:p>
            <a:endParaRPr lang="en-AU" dirty="0"/>
          </a:p>
          <a:p>
            <a:endParaRPr lang="en-AU" dirty="0"/>
          </a:p>
          <a:p>
            <a:r>
              <a:rPr lang="en-AU" dirty="0"/>
              <a:t>2)</a:t>
            </a:r>
            <a:r>
              <a:rPr lang="en-AU" baseline="0" dirty="0"/>
              <a:t> </a:t>
            </a:r>
            <a:r>
              <a:rPr lang="en-AU" dirty="0"/>
              <a:t>Dr Bull also uncovered a missed opportunity, which I’ll note later when we get to lessons learned: Many informants in Dr Bull’s study had a high level of motivation to use the framework in their respective roles following completing the modules. However, over time, this enthusiasm waned in the absence of supporting infrastructure and systems, including aligned documentation, to support incorporating the skills in their work. </a:t>
            </a:r>
            <a:endParaRPr lang="en-US" dirty="0"/>
          </a:p>
        </p:txBody>
      </p:sp>
      <p:sp>
        <p:nvSpPr>
          <p:cNvPr id="4" name="Slide Number Placeholder 3"/>
          <p:cNvSpPr>
            <a:spLocks noGrp="1"/>
          </p:cNvSpPr>
          <p:nvPr>
            <p:ph type="sldNum" sz="quarter" idx="5"/>
          </p:nvPr>
        </p:nvSpPr>
        <p:spPr/>
        <p:txBody>
          <a:bodyPr/>
          <a:lstStyle/>
          <a:p>
            <a:fld id="{63264366-A381-468C-A180-54E5691FA827}" type="slidenum">
              <a:rPr lang="en-US" smtClean="0"/>
              <a:t>7</a:t>
            </a:fld>
            <a:endParaRPr lang="en-US"/>
          </a:p>
        </p:txBody>
      </p:sp>
    </p:spTree>
    <p:extLst>
      <p:ext uri="{BB962C8B-B14F-4D97-AF65-F5344CB8AC3E}">
        <p14:creationId xmlns:p14="http://schemas.microsoft.com/office/powerpoint/2010/main" val="3994046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a:t>
            </a:r>
            <a:r>
              <a:rPr lang="en-AU" baseline="0" dirty="0"/>
              <a:t> </a:t>
            </a:r>
            <a:r>
              <a:rPr lang="en-AU" dirty="0"/>
              <a:t>A leadership session was held in March 2021 to review the project to date. In this session, Dr Bull presented findings from her study and </a:t>
            </a:r>
            <a:r>
              <a:rPr lang="en-AU" dirty="0" err="1"/>
              <a:t>Drs.</a:t>
            </a:r>
            <a:r>
              <a:rPr lang="en-AU" dirty="0"/>
              <a:t> Pisani and Donovan from </a:t>
            </a:r>
            <a:r>
              <a:rPr lang="en-AU" dirty="0" err="1"/>
              <a:t>SafeSide</a:t>
            </a:r>
            <a:r>
              <a:rPr lang="en-AU" dirty="0"/>
              <a:t> presented evaluation data from Open Arms.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a:t>
            </a:r>
            <a:r>
              <a:rPr lang="en-AU" baseline="0" dirty="0"/>
              <a:t> </a:t>
            </a:r>
            <a:r>
              <a:rPr lang="en-AU" dirty="0"/>
              <a:t>There was consensus to move quickly to revise our risk assessment and planning documentation. The revised documentation, called the Open Arms Risk Assessment or OARA, operationalises key skills in the SafeSide Framework in documentation staff will use in their day-to-day work, supporting learning transfer and skills generalisation. The aligned documentation was released in </a:t>
            </a:r>
            <a:r>
              <a:rPr lang="en-AU" dirty="0">
                <a:solidFill>
                  <a:srgbClr val="FF0000"/>
                </a:solidFill>
              </a:rPr>
              <a:t>May 2021</a:t>
            </a:r>
            <a:r>
              <a:rPr lang="en-AU" dirty="0"/>
              <a:t>.</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a:t>
            </a:r>
            <a:r>
              <a:rPr lang="en-AU" baseline="0" dirty="0"/>
              <a:t> </a:t>
            </a:r>
            <a:r>
              <a:rPr lang="en-AU" dirty="0"/>
              <a:t>To further address these findings, we worked with</a:t>
            </a:r>
            <a:r>
              <a:rPr lang="en-AU" baseline="0" dirty="0"/>
              <a:t> </a:t>
            </a:r>
            <a:r>
              <a:rPr lang="en-AU" dirty="0"/>
              <a:t>SafeSide Prevention to create a custom module walking staff through the use of the OARA and how it supports integration of SafeSide in day-to-day practice. We anticipate releasing this module in the coming months as we are in the midst of a continuous improvement cycle to update and revise the OARA based on feedback from our Clinical and Peer workforce.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3264366-A381-468C-A180-54E5691FA827}" type="slidenum">
              <a:rPr lang="en-US" smtClean="0"/>
              <a:t>8</a:t>
            </a:fld>
            <a:endParaRPr lang="en-US"/>
          </a:p>
        </p:txBody>
      </p:sp>
    </p:spTree>
    <p:extLst>
      <p:ext uri="{BB962C8B-B14F-4D97-AF65-F5344CB8AC3E}">
        <p14:creationId xmlns:p14="http://schemas.microsoft.com/office/powerpoint/2010/main" val="3031995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a:r>
            <a:r>
              <a:rPr lang="en-AU" baseline="0" dirty="0"/>
              <a:t> </a:t>
            </a:r>
            <a:r>
              <a:rPr lang="en-AU" dirty="0"/>
              <a:t>Around the same time we rolled out SafeSide, we expanded our Peer workforce. An additional focus of this project and the March 2021 Leadership session was understanding how Peers were being included in this initiative, and how participating in the workshop may facilitate the collaboration of Peers and Clinicians in serving those at risk.</a:t>
            </a:r>
          </a:p>
          <a:p>
            <a:endParaRPr lang="en-AU" dirty="0"/>
          </a:p>
          <a:p>
            <a:r>
              <a:rPr lang="en-AU" dirty="0"/>
              <a:t>●</a:t>
            </a:r>
            <a:r>
              <a:rPr lang="en-AU" baseline="0" dirty="0"/>
              <a:t> </a:t>
            </a:r>
            <a:r>
              <a:rPr lang="en-AU" dirty="0"/>
              <a:t>SafeSide Prevention shared data to indicate that Peers, Clinicians and other staff find the content of training modules highly transferable to their roles.</a:t>
            </a:r>
          </a:p>
          <a:p>
            <a:r>
              <a:rPr lang="en-AU" dirty="0"/>
              <a:t> </a:t>
            </a:r>
          </a:p>
          <a:p>
            <a:r>
              <a:rPr lang="en-AU" dirty="0"/>
              <a:t>		----CLICK (animation): 89% of staff, and 86% of Peers indicated the activities in the workshop helped them know how to apply their learning</a:t>
            </a:r>
            <a:r>
              <a:rPr lang="en-AU" baseline="0" dirty="0"/>
              <a:t> </a:t>
            </a:r>
            <a:r>
              <a:rPr lang="en-AU" dirty="0"/>
              <a:t>-----</a:t>
            </a:r>
          </a:p>
          <a:p>
            <a:endParaRPr lang="en-AU" dirty="0"/>
          </a:p>
          <a:p>
            <a:r>
              <a:rPr lang="en-AU" dirty="0"/>
              <a:t>		----CLICK (animation): 86% of staff,</a:t>
            </a:r>
            <a:r>
              <a:rPr lang="en-AU" baseline="0" dirty="0"/>
              <a:t> and</a:t>
            </a:r>
            <a:r>
              <a:rPr lang="en-AU" dirty="0"/>
              <a:t> 86% of Peers indicated the material made them feel more confident regarding its application</a:t>
            </a:r>
            <a:r>
              <a:rPr lang="en-AU" baseline="0" dirty="0"/>
              <a:t> </a:t>
            </a:r>
            <a:r>
              <a:rPr lang="en-AU" dirty="0"/>
              <a:t>------</a:t>
            </a:r>
          </a:p>
          <a:p>
            <a:endParaRPr lang="en-AU" dirty="0"/>
          </a:p>
          <a:p>
            <a:r>
              <a:rPr lang="en-AU" dirty="0"/>
              <a:t>		-----CLICK (animation): And 90% of staff, and 89% of Peers indicated the workshop will help them do their job more effectively ------</a:t>
            </a:r>
          </a:p>
          <a:p>
            <a:endParaRPr lang="en-AU" dirty="0"/>
          </a:p>
          <a:p>
            <a:r>
              <a:rPr lang="en-AU" dirty="0"/>
              <a:t>●</a:t>
            </a:r>
            <a:r>
              <a:rPr lang="en-AU" baseline="0" dirty="0"/>
              <a:t> </a:t>
            </a:r>
            <a:r>
              <a:rPr lang="en-AU" dirty="0"/>
              <a:t>These trends have further increased our confidence that the collaboration of Peers and Clinicians has been strengthened with the common language and approach provided by the SafeSide Framework. </a:t>
            </a:r>
          </a:p>
          <a:p>
            <a:endParaRPr lang="en-US" dirty="0"/>
          </a:p>
        </p:txBody>
      </p:sp>
      <p:sp>
        <p:nvSpPr>
          <p:cNvPr id="4" name="Slide Number Placeholder 3"/>
          <p:cNvSpPr>
            <a:spLocks noGrp="1"/>
          </p:cNvSpPr>
          <p:nvPr>
            <p:ph type="sldNum" sz="quarter" idx="5"/>
          </p:nvPr>
        </p:nvSpPr>
        <p:spPr/>
        <p:txBody>
          <a:bodyPr/>
          <a:lstStyle/>
          <a:p>
            <a:fld id="{56B78303-ABD0-DB4C-AD00-7F0EE820C8B4}" type="slidenum">
              <a:rPr lang="en-US" smtClean="0"/>
              <a:t>9</a:t>
            </a:fld>
            <a:endParaRPr lang="en-US" dirty="0"/>
          </a:p>
        </p:txBody>
      </p:sp>
    </p:spTree>
    <p:extLst>
      <p:ext uri="{BB962C8B-B14F-4D97-AF65-F5344CB8AC3E}">
        <p14:creationId xmlns:p14="http://schemas.microsoft.com/office/powerpoint/2010/main" val="258882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EECC-2F4D-4CFB-BDC3-5537FC421D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26B074-42FB-4CA5-B690-20A6173617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36211A-5969-406E-9504-50AAEBD41A67}"/>
              </a:ext>
            </a:extLst>
          </p:cNvPr>
          <p:cNvSpPr>
            <a:spLocks noGrp="1"/>
          </p:cNvSpPr>
          <p:nvPr>
            <p:ph type="dt" sz="half" idx="10"/>
          </p:nvPr>
        </p:nvSpPr>
        <p:spPr/>
        <p:txBody>
          <a:bodyPr/>
          <a:lstStyle/>
          <a:p>
            <a:fld id="{E3B4BA42-71E5-4CA3-861C-3B40447AE92C}" type="datetimeFigureOut">
              <a:rPr lang="en-US" smtClean="0"/>
              <a:t>4/6/2022</a:t>
            </a:fld>
            <a:endParaRPr lang="en-US"/>
          </a:p>
        </p:txBody>
      </p:sp>
      <p:sp>
        <p:nvSpPr>
          <p:cNvPr id="5" name="Footer Placeholder 4">
            <a:extLst>
              <a:ext uri="{FF2B5EF4-FFF2-40B4-BE49-F238E27FC236}">
                <a16:creationId xmlns:a16="http://schemas.microsoft.com/office/drawing/2014/main" id="{622C188B-FAB7-4519-BAFC-CE6E97440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550F4-04C6-4783-902C-31A81269D130}"/>
              </a:ext>
            </a:extLst>
          </p:cNvPr>
          <p:cNvSpPr>
            <a:spLocks noGrp="1"/>
          </p:cNvSpPr>
          <p:nvPr>
            <p:ph type="sldNum" sz="quarter" idx="12"/>
          </p:nvPr>
        </p:nvSpPr>
        <p:spPr/>
        <p:txBody>
          <a:bodyPr/>
          <a:lstStyle/>
          <a:p>
            <a:fld id="{F606CA16-BEC2-45C1-9DA4-C800C4ADB707}" type="slidenum">
              <a:rPr lang="en-US" smtClean="0"/>
              <a:t>‹#›</a:t>
            </a:fld>
            <a:endParaRPr lang="en-US"/>
          </a:p>
        </p:txBody>
      </p:sp>
    </p:spTree>
    <p:extLst>
      <p:ext uri="{BB962C8B-B14F-4D97-AF65-F5344CB8AC3E}">
        <p14:creationId xmlns:p14="http://schemas.microsoft.com/office/powerpoint/2010/main" val="989347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0A2EB-3490-4914-A6B4-D035031C3E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4EC993-23FE-4309-99B2-4C145FABD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746D8-927B-4A7C-9CB7-42887606F333}"/>
              </a:ext>
            </a:extLst>
          </p:cNvPr>
          <p:cNvSpPr>
            <a:spLocks noGrp="1"/>
          </p:cNvSpPr>
          <p:nvPr>
            <p:ph type="dt" sz="half" idx="10"/>
          </p:nvPr>
        </p:nvSpPr>
        <p:spPr/>
        <p:txBody>
          <a:bodyPr/>
          <a:lstStyle/>
          <a:p>
            <a:fld id="{E3B4BA42-71E5-4CA3-861C-3B40447AE92C}" type="datetimeFigureOut">
              <a:rPr lang="en-US" smtClean="0"/>
              <a:t>4/6/2022</a:t>
            </a:fld>
            <a:endParaRPr lang="en-US"/>
          </a:p>
        </p:txBody>
      </p:sp>
      <p:sp>
        <p:nvSpPr>
          <p:cNvPr id="5" name="Footer Placeholder 4">
            <a:extLst>
              <a:ext uri="{FF2B5EF4-FFF2-40B4-BE49-F238E27FC236}">
                <a16:creationId xmlns:a16="http://schemas.microsoft.com/office/drawing/2014/main" id="{C93C0CA8-B55E-45EC-85CE-A166C96D2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516B9-61B6-40ED-82C0-104FFF470AA3}"/>
              </a:ext>
            </a:extLst>
          </p:cNvPr>
          <p:cNvSpPr>
            <a:spLocks noGrp="1"/>
          </p:cNvSpPr>
          <p:nvPr>
            <p:ph type="sldNum" sz="quarter" idx="12"/>
          </p:nvPr>
        </p:nvSpPr>
        <p:spPr/>
        <p:txBody>
          <a:bodyPr/>
          <a:lstStyle/>
          <a:p>
            <a:fld id="{F606CA16-BEC2-45C1-9DA4-C800C4ADB707}" type="slidenum">
              <a:rPr lang="en-US" smtClean="0"/>
              <a:t>‹#›</a:t>
            </a:fld>
            <a:endParaRPr lang="en-US"/>
          </a:p>
        </p:txBody>
      </p:sp>
    </p:spTree>
    <p:extLst>
      <p:ext uri="{BB962C8B-B14F-4D97-AF65-F5344CB8AC3E}">
        <p14:creationId xmlns:p14="http://schemas.microsoft.com/office/powerpoint/2010/main" val="40000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338FF1-A15F-4826-864A-AE6FDB6E19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FC6CD0-97A6-44E4-8FE8-00BD5DA300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059CE-1E12-4068-AEB6-602D0CEC4288}"/>
              </a:ext>
            </a:extLst>
          </p:cNvPr>
          <p:cNvSpPr>
            <a:spLocks noGrp="1"/>
          </p:cNvSpPr>
          <p:nvPr>
            <p:ph type="dt" sz="half" idx="10"/>
          </p:nvPr>
        </p:nvSpPr>
        <p:spPr/>
        <p:txBody>
          <a:bodyPr/>
          <a:lstStyle/>
          <a:p>
            <a:fld id="{E3B4BA42-71E5-4CA3-861C-3B40447AE92C}" type="datetimeFigureOut">
              <a:rPr lang="en-US" smtClean="0"/>
              <a:t>4/6/2022</a:t>
            </a:fld>
            <a:endParaRPr lang="en-US"/>
          </a:p>
        </p:txBody>
      </p:sp>
      <p:sp>
        <p:nvSpPr>
          <p:cNvPr id="5" name="Footer Placeholder 4">
            <a:extLst>
              <a:ext uri="{FF2B5EF4-FFF2-40B4-BE49-F238E27FC236}">
                <a16:creationId xmlns:a16="http://schemas.microsoft.com/office/drawing/2014/main" id="{50392D2C-5650-4334-AB24-6D662AADB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3B2E7-B0BA-4F4D-B15A-7749B0DD7E2A}"/>
              </a:ext>
            </a:extLst>
          </p:cNvPr>
          <p:cNvSpPr>
            <a:spLocks noGrp="1"/>
          </p:cNvSpPr>
          <p:nvPr>
            <p:ph type="sldNum" sz="quarter" idx="12"/>
          </p:nvPr>
        </p:nvSpPr>
        <p:spPr/>
        <p:txBody>
          <a:bodyPr/>
          <a:lstStyle/>
          <a:p>
            <a:fld id="{F606CA16-BEC2-45C1-9DA4-C800C4ADB707}" type="slidenum">
              <a:rPr lang="en-US" smtClean="0"/>
              <a:t>‹#›</a:t>
            </a:fld>
            <a:endParaRPr lang="en-US"/>
          </a:p>
        </p:txBody>
      </p:sp>
    </p:spTree>
    <p:extLst>
      <p:ext uri="{BB962C8B-B14F-4D97-AF65-F5344CB8AC3E}">
        <p14:creationId xmlns:p14="http://schemas.microsoft.com/office/powerpoint/2010/main" val="1898078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D8BD707-D9CF-40AE-B4C6-C98DA3205C09}"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25400">
              <a:lnSpc>
                <a:spcPts val="2090"/>
              </a:lnSpc>
            </a:pPr>
            <a:fld id="{81D60167-4931-47E6-BA6A-407CBD079E47}" type="slidenum">
              <a:rPr lang="en-AU" smtClean="0"/>
              <a:t>‹#›</a:t>
            </a:fld>
            <a:endParaRPr lang="en-AU" dirty="0"/>
          </a:p>
        </p:txBody>
      </p:sp>
    </p:spTree>
    <p:extLst>
      <p:ext uri="{BB962C8B-B14F-4D97-AF65-F5344CB8AC3E}">
        <p14:creationId xmlns:p14="http://schemas.microsoft.com/office/powerpoint/2010/main" val="65887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D8BD707-D9CF-40AE-B4C6-C98DA3205C09}"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25400">
              <a:lnSpc>
                <a:spcPts val="2090"/>
              </a:lnSpc>
            </a:pPr>
            <a:fld id="{81D60167-4931-47E6-BA6A-407CBD079E47}" type="slidenum">
              <a:rPr lang="en-AU" smtClean="0"/>
              <a:t>‹#›</a:t>
            </a:fld>
            <a:endParaRPr lang="en-AU" dirty="0"/>
          </a:p>
        </p:txBody>
      </p:sp>
    </p:spTree>
    <p:extLst>
      <p:ext uri="{BB962C8B-B14F-4D97-AF65-F5344CB8AC3E}">
        <p14:creationId xmlns:p14="http://schemas.microsoft.com/office/powerpoint/2010/main" val="3516323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25400">
              <a:lnSpc>
                <a:spcPts val="2090"/>
              </a:lnSpc>
            </a:pPr>
            <a:fld id="{81D60167-4931-47E6-BA6A-407CBD079E47}" type="slidenum">
              <a:rPr lang="en-AU" smtClean="0"/>
              <a:t>‹#›</a:t>
            </a:fld>
            <a:endParaRPr lang="en-AU" dirty="0"/>
          </a:p>
        </p:txBody>
      </p:sp>
    </p:spTree>
    <p:extLst>
      <p:ext uri="{BB962C8B-B14F-4D97-AF65-F5344CB8AC3E}">
        <p14:creationId xmlns:p14="http://schemas.microsoft.com/office/powerpoint/2010/main" val="3733360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D8BD707-D9CF-40AE-B4C6-C98DA3205C09}"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pPr marL="25400">
              <a:lnSpc>
                <a:spcPts val="2090"/>
              </a:lnSpc>
            </a:pPr>
            <a:fld id="{81D60167-4931-47E6-BA6A-407CBD079E47}" type="slidenum">
              <a:rPr lang="en-AU" smtClean="0"/>
              <a:t>‹#›</a:t>
            </a:fld>
            <a:endParaRPr lang="en-AU" dirty="0"/>
          </a:p>
        </p:txBody>
      </p:sp>
    </p:spTree>
    <p:extLst>
      <p:ext uri="{BB962C8B-B14F-4D97-AF65-F5344CB8AC3E}">
        <p14:creationId xmlns:p14="http://schemas.microsoft.com/office/powerpoint/2010/main" val="1083245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D8BD707-D9CF-40AE-B4C6-C98DA3205C09}" type="datetimeFigureOut">
              <a:rPr lang="en-US" smtClean="0"/>
              <a:t>4/6/2022</a:t>
            </a:fld>
            <a:endParaRPr lang="en-US"/>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pPr marL="25400">
              <a:lnSpc>
                <a:spcPts val="2090"/>
              </a:lnSpc>
            </a:pPr>
            <a:fld id="{81D60167-4931-47E6-BA6A-407CBD079E47}" type="slidenum">
              <a:rPr lang="en-AU" smtClean="0"/>
              <a:t>‹#›</a:t>
            </a:fld>
            <a:endParaRPr lang="en-AU" dirty="0"/>
          </a:p>
        </p:txBody>
      </p:sp>
    </p:spTree>
    <p:extLst>
      <p:ext uri="{BB962C8B-B14F-4D97-AF65-F5344CB8AC3E}">
        <p14:creationId xmlns:p14="http://schemas.microsoft.com/office/powerpoint/2010/main" val="745662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D8BD707-D9CF-40AE-B4C6-C98DA3205C09}" type="datetimeFigureOut">
              <a:rPr lang="en-US" smtClean="0"/>
              <a:t>4/6/2022</a:t>
            </a:fld>
            <a:endParaRPr lang="en-US"/>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pPr marL="25400">
              <a:lnSpc>
                <a:spcPts val="2090"/>
              </a:lnSpc>
            </a:pPr>
            <a:fld id="{81D60167-4931-47E6-BA6A-407CBD079E47}" type="slidenum">
              <a:rPr lang="en-AU" smtClean="0"/>
              <a:t>‹#›</a:t>
            </a:fld>
            <a:endParaRPr lang="en-AU" dirty="0"/>
          </a:p>
        </p:txBody>
      </p:sp>
    </p:spTree>
    <p:extLst>
      <p:ext uri="{BB962C8B-B14F-4D97-AF65-F5344CB8AC3E}">
        <p14:creationId xmlns:p14="http://schemas.microsoft.com/office/powerpoint/2010/main" val="2452490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4/6/2022</a:t>
            </a:fld>
            <a:endParaRPr lang="en-US"/>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pPr marL="25400">
              <a:lnSpc>
                <a:spcPts val="2090"/>
              </a:lnSpc>
            </a:pPr>
            <a:fld id="{81D60167-4931-47E6-BA6A-407CBD079E47}" type="slidenum">
              <a:rPr lang="en-AU" smtClean="0"/>
              <a:t>‹#›</a:t>
            </a:fld>
            <a:endParaRPr lang="en-AU" dirty="0"/>
          </a:p>
        </p:txBody>
      </p:sp>
    </p:spTree>
    <p:extLst>
      <p:ext uri="{BB962C8B-B14F-4D97-AF65-F5344CB8AC3E}">
        <p14:creationId xmlns:p14="http://schemas.microsoft.com/office/powerpoint/2010/main" val="424724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pPr marL="25400">
              <a:lnSpc>
                <a:spcPts val="2090"/>
              </a:lnSpc>
            </a:pPr>
            <a:fld id="{81D60167-4931-47E6-BA6A-407CBD079E47}" type="slidenum">
              <a:rPr lang="en-AU" smtClean="0"/>
              <a:t>‹#›</a:t>
            </a:fld>
            <a:endParaRPr lang="en-AU" dirty="0"/>
          </a:p>
        </p:txBody>
      </p:sp>
    </p:spTree>
    <p:extLst>
      <p:ext uri="{BB962C8B-B14F-4D97-AF65-F5344CB8AC3E}">
        <p14:creationId xmlns:p14="http://schemas.microsoft.com/office/powerpoint/2010/main" val="3628393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EE8D-20C4-4551-9D9E-8907CF0C70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DFB7BC-87C7-4488-8BC5-F815C1C9C1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FEA62C-C4A3-4584-BCC0-9DB6EAD6363A}"/>
              </a:ext>
            </a:extLst>
          </p:cNvPr>
          <p:cNvSpPr>
            <a:spLocks noGrp="1"/>
          </p:cNvSpPr>
          <p:nvPr>
            <p:ph type="dt" sz="half" idx="10"/>
          </p:nvPr>
        </p:nvSpPr>
        <p:spPr/>
        <p:txBody>
          <a:bodyPr/>
          <a:lstStyle/>
          <a:p>
            <a:fld id="{E3B4BA42-71E5-4CA3-861C-3B40447AE92C}" type="datetimeFigureOut">
              <a:rPr lang="en-US" smtClean="0"/>
              <a:t>4/6/2022</a:t>
            </a:fld>
            <a:endParaRPr lang="en-US"/>
          </a:p>
        </p:txBody>
      </p:sp>
      <p:sp>
        <p:nvSpPr>
          <p:cNvPr id="5" name="Footer Placeholder 4">
            <a:extLst>
              <a:ext uri="{FF2B5EF4-FFF2-40B4-BE49-F238E27FC236}">
                <a16:creationId xmlns:a16="http://schemas.microsoft.com/office/drawing/2014/main" id="{8F4F40F0-4F8C-42C1-ACCE-E4F4C04116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C1712-55C3-4211-B923-5BA902F285B4}"/>
              </a:ext>
            </a:extLst>
          </p:cNvPr>
          <p:cNvSpPr>
            <a:spLocks noGrp="1"/>
          </p:cNvSpPr>
          <p:nvPr>
            <p:ph type="sldNum" sz="quarter" idx="12"/>
          </p:nvPr>
        </p:nvSpPr>
        <p:spPr/>
        <p:txBody>
          <a:bodyPr/>
          <a:lstStyle/>
          <a:p>
            <a:fld id="{F606CA16-BEC2-45C1-9DA4-C800C4ADB707}" type="slidenum">
              <a:rPr lang="en-US" smtClean="0"/>
              <a:t>‹#›</a:t>
            </a:fld>
            <a:endParaRPr lang="en-US"/>
          </a:p>
        </p:txBody>
      </p:sp>
    </p:spTree>
    <p:extLst>
      <p:ext uri="{BB962C8B-B14F-4D97-AF65-F5344CB8AC3E}">
        <p14:creationId xmlns:p14="http://schemas.microsoft.com/office/powerpoint/2010/main" val="1603258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pPr marL="25400">
              <a:lnSpc>
                <a:spcPts val="2090"/>
              </a:lnSpc>
            </a:pPr>
            <a:fld id="{81D60167-4931-47E6-BA6A-407CBD079E47}" type="slidenum">
              <a:rPr lang="en-AU" smtClean="0"/>
              <a:t>‹#›</a:t>
            </a:fld>
            <a:endParaRPr lang="en-AU" dirty="0"/>
          </a:p>
        </p:txBody>
      </p:sp>
    </p:spTree>
    <p:extLst>
      <p:ext uri="{BB962C8B-B14F-4D97-AF65-F5344CB8AC3E}">
        <p14:creationId xmlns:p14="http://schemas.microsoft.com/office/powerpoint/2010/main" val="381396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D8BD707-D9CF-40AE-B4C6-C98DA3205C09}"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25400">
              <a:lnSpc>
                <a:spcPts val="2090"/>
              </a:lnSpc>
            </a:pPr>
            <a:fld id="{81D60167-4931-47E6-BA6A-407CBD079E47}" type="slidenum">
              <a:rPr lang="en-AU" smtClean="0"/>
              <a:t>‹#›</a:t>
            </a:fld>
            <a:endParaRPr lang="en-AU" dirty="0"/>
          </a:p>
        </p:txBody>
      </p:sp>
    </p:spTree>
    <p:extLst>
      <p:ext uri="{BB962C8B-B14F-4D97-AF65-F5344CB8AC3E}">
        <p14:creationId xmlns:p14="http://schemas.microsoft.com/office/powerpoint/2010/main" val="1487655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D8BD707-D9CF-40AE-B4C6-C98DA3205C09}"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25400">
              <a:lnSpc>
                <a:spcPts val="2090"/>
              </a:lnSpc>
            </a:pPr>
            <a:fld id="{81D60167-4931-47E6-BA6A-407CBD079E47}" type="slidenum">
              <a:rPr lang="en-AU" smtClean="0"/>
              <a:t>‹#›</a:t>
            </a:fld>
            <a:endParaRPr lang="en-AU" dirty="0"/>
          </a:p>
        </p:txBody>
      </p:sp>
    </p:spTree>
    <p:extLst>
      <p:ext uri="{BB962C8B-B14F-4D97-AF65-F5344CB8AC3E}">
        <p14:creationId xmlns:p14="http://schemas.microsoft.com/office/powerpoint/2010/main" val="2420382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a:p>
        </p:txBody>
      </p:sp>
    </p:spTree>
    <p:extLst>
      <p:ext uri="{BB962C8B-B14F-4D97-AF65-F5344CB8AC3E}">
        <p14:creationId xmlns:p14="http://schemas.microsoft.com/office/powerpoint/2010/main" val="2694444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a:p>
        </p:txBody>
      </p:sp>
    </p:spTree>
    <p:extLst>
      <p:ext uri="{BB962C8B-B14F-4D97-AF65-F5344CB8AC3E}">
        <p14:creationId xmlns:p14="http://schemas.microsoft.com/office/powerpoint/2010/main" val="2389755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a:p>
        </p:txBody>
      </p:sp>
    </p:spTree>
    <p:extLst>
      <p:ext uri="{BB962C8B-B14F-4D97-AF65-F5344CB8AC3E}">
        <p14:creationId xmlns:p14="http://schemas.microsoft.com/office/powerpoint/2010/main" val="103458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589A-381F-4BFE-9476-6B55DBC275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21A092-6E02-4B54-B611-6B70608778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1B057F-AFE1-4547-8B6E-B3A04CB3DAD1}"/>
              </a:ext>
            </a:extLst>
          </p:cNvPr>
          <p:cNvSpPr>
            <a:spLocks noGrp="1"/>
          </p:cNvSpPr>
          <p:nvPr>
            <p:ph type="dt" sz="half" idx="10"/>
          </p:nvPr>
        </p:nvSpPr>
        <p:spPr/>
        <p:txBody>
          <a:bodyPr/>
          <a:lstStyle/>
          <a:p>
            <a:fld id="{E3B4BA42-71E5-4CA3-861C-3B40447AE92C}" type="datetimeFigureOut">
              <a:rPr lang="en-US" smtClean="0"/>
              <a:t>4/6/2022</a:t>
            </a:fld>
            <a:endParaRPr lang="en-US"/>
          </a:p>
        </p:txBody>
      </p:sp>
      <p:sp>
        <p:nvSpPr>
          <p:cNvPr id="5" name="Footer Placeholder 4">
            <a:extLst>
              <a:ext uri="{FF2B5EF4-FFF2-40B4-BE49-F238E27FC236}">
                <a16:creationId xmlns:a16="http://schemas.microsoft.com/office/drawing/2014/main" id="{2794001D-EB46-46D0-9D7D-B5CEFE662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103AA-3C37-411F-BDE6-74FB380CFCFB}"/>
              </a:ext>
            </a:extLst>
          </p:cNvPr>
          <p:cNvSpPr>
            <a:spLocks noGrp="1"/>
          </p:cNvSpPr>
          <p:nvPr>
            <p:ph type="sldNum" sz="quarter" idx="12"/>
          </p:nvPr>
        </p:nvSpPr>
        <p:spPr/>
        <p:txBody>
          <a:bodyPr/>
          <a:lstStyle/>
          <a:p>
            <a:fld id="{F606CA16-BEC2-45C1-9DA4-C800C4ADB707}" type="slidenum">
              <a:rPr lang="en-US" smtClean="0"/>
              <a:t>‹#›</a:t>
            </a:fld>
            <a:endParaRPr lang="en-US"/>
          </a:p>
        </p:txBody>
      </p:sp>
    </p:spTree>
    <p:extLst>
      <p:ext uri="{BB962C8B-B14F-4D97-AF65-F5344CB8AC3E}">
        <p14:creationId xmlns:p14="http://schemas.microsoft.com/office/powerpoint/2010/main" val="58404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947C-64D7-46C4-B4D8-9B54A88988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A38866-36AC-479B-9EB4-0375A6B588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8977DF-2C8F-46CF-8968-0539485565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14B305-ADAD-45F7-91D9-367383EA350D}"/>
              </a:ext>
            </a:extLst>
          </p:cNvPr>
          <p:cNvSpPr>
            <a:spLocks noGrp="1"/>
          </p:cNvSpPr>
          <p:nvPr>
            <p:ph type="dt" sz="half" idx="10"/>
          </p:nvPr>
        </p:nvSpPr>
        <p:spPr/>
        <p:txBody>
          <a:bodyPr/>
          <a:lstStyle/>
          <a:p>
            <a:fld id="{E3B4BA42-71E5-4CA3-861C-3B40447AE92C}" type="datetimeFigureOut">
              <a:rPr lang="en-US" smtClean="0"/>
              <a:t>4/6/2022</a:t>
            </a:fld>
            <a:endParaRPr lang="en-US"/>
          </a:p>
        </p:txBody>
      </p:sp>
      <p:sp>
        <p:nvSpPr>
          <p:cNvPr id="6" name="Footer Placeholder 5">
            <a:extLst>
              <a:ext uri="{FF2B5EF4-FFF2-40B4-BE49-F238E27FC236}">
                <a16:creationId xmlns:a16="http://schemas.microsoft.com/office/drawing/2014/main" id="{7C09C1C1-5EA6-4D50-B381-28A2E82A7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889485-8679-4E72-92EC-0F2A3E400FB9}"/>
              </a:ext>
            </a:extLst>
          </p:cNvPr>
          <p:cNvSpPr>
            <a:spLocks noGrp="1"/>
          </p:cNvSpPr>
          <p:nvPr>
            <p:ph type="sldNum" sz="quarter" idx="12"/>
          </p:nvPr>
        </p:nvSpPr>
        <p:spPr/>
        <p:txBody>
          <a:bodyPr/>
          <a:lstStyle/>
          <a:p>
            <a:fld id="{F606CA16-BEC2-45C1-9DA4-C800C4ADB707}" type="slidenum">
              <a:rPr lang="en-US" smtClean="0"/>
              <a:t>‹#›</a:t>
            </a:fld>
            <a:endParaRPr lang="en-US"/>
          </a:p>
        </p:txBody>
      </p:sp>
    </p:spTree>
    <p:extLst>
      <p:ext uri="{BB962C8B-B14F-4D97-AF65-F5344CB8AC3E}">
        <p14:creationId xmlns:p14="http://schemas.microsoft.com/office/powerpoint/2010/main" val="2210478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C1A7-30D6-4618-BCEA-4360A270C7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3CC6DD-D0AF-4AE5-B61D-4641E54D31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A1621F-9871-491E-8800-C5F03B544C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EB41D9-F9EE-4B86-8B21-CEBAB4B1CF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8ADF93-1A1E-4D69-B891-8D27F56393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F272FA-EE2E-406E-86B8-6904B5BAEDB4}"/>
              </a:ext>
            </a:extLst>
          </p:cNvPr>
          <p:cNvSpPr>
            <a:spLocks noGrp="1"/>
          </p:cNvSpPr>
          <p:nvPr>
            <p:ph type="dt" sz="half" idx="10"/>
          </p:nvPr>
        </p:nvSpPr>
        <p:spPr/>
        <p:txBody>
          <a:bodyPr/>
          <a:lstStyle/>
          <a:p>
            <a:fld id="{E3B4BA42-71E5-4CA3-861C-3B40447AE92C}" type="datetimeFigureOut">
              <a:rPr lang="en-US" smtClean="0"/>
              <a:t>4/6/2022</a:t>
            </a:fld>
            <a:endParaRPr lang="en-US"/>
          </a:p>
        </p:txBody>
      </p:sp>
      <p:sp>
        <p:nvSpPr>
          <p:cNvPr id="8" name="Footer Placeholder 7">
            <a:extLst>
              <a:ext uri="{FF2B5EF4-FFF2-40B4-BE49-F238E27FC236}">
                <a16:creationId xmlns:a16="http://schemas.microsoft.com/office/drawing/2014/main" id="{3CE0BB2D-4AD8-417E-9370-D47A5EC15A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4BD37A-F499-485B-AD89-4BD056EE19E7}"/>
              </a:ext>
            </a:extLst>
          </p:cNvPr>
          <p:cNvSpPr>
            <a:spLocks noGrp="1"/>
          </p:cNvSpPr>
          <p:nvPr>
            <p:ph type="sldNum" sz="quarter" idx="12"/>
          </p:nvPr>
        </p:nvSpPr>
        <p:spPr/>
        <p:txBody>
          <a:bodyPr/>
          <a:lstStyle/>
          <a:p>
            <a:fld id="{F606CA16-BEC2-45C1-9DA4-C800C4ADB707}" type="slidenum">
              <a:rPr lang="en-US" smtClean="0"/>
              <a:t>‹#›</a:t>
            </a:fld>
            <a:endParaRPr lang="en-US"/>
          </a:p>
        </p:txBody>
      </p:sp>
    </p:spTree>
    <p:extLst>
      <p:ext uri="{BB962C8B-B14F-4D97-AF65-F5344CB8AC3E}">
        <p14:creationId xmlns:p14="http://schemas.microsoft.com/office/powerpoint/2010/main" val="501077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15E1-946B-4A15-A728-9D4393EE56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015C8F-A4BA-4FFB-B294-1131AC332852}"/>
              </a:ext>
            </a:extLst>
          </p:cNvPr>
          <p:cNvSpPr>
            <a:spLocks noGrp="1"/>
          </p:cNvSpPr>
          <p:nvPr>
            <p:ph type="dt" sz="half" idx="10"/>
          </p:nvPr>
        </p:nvSpPr>
        <p:spPr/>
        <p:txBody>
          <a:bodyPr/>
          <a:lstStyle/>
          <a:p>
            <a:fld id="{E3B4BA42-71E5-4CA3-861C-3B40447AE92C}" type="datetimeFigureOut">
              <a:rPr lang="en-US" smtClean="0"/>
              <a:t>4/6/2022</a:t>
            </a:fld>
            <a:endParaRPr lang="en-US"/>
          </a:p>
        </p:txBody>
      </p:sp>
      <p:sp>
        <p:nvSpPr>
          <p:cNvPr id="4" name="Footer Placeholder 3">
            <a:extLst>
              <a:ext uri="{FF2B5EF4-FFF2-40B4-BE49-F238E27FC236}">
                <a16:creationId xmlns:a16="http://schemas.microsoft.com/office/drawing/2014/main" id="{DEAF87BF-7971-4D11-B4C8-86F48E0F02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BD9285-502E-48A2-BAAE-CBA018BBC7F0}"/>
              </a:ext>
            </a:extLst>
          </p:cNvPr>
          <p:cNvSpPr>
            <a:spLocks noGrp="1"/>
          </p:cNvSpPr>
          <p:nvPr>
            <p:ph type="sldNum" sz="quarter" idx="12"/>
          </p:nvPr>
        </p:nvSpPr>
        <p:spPr/>
        <p:txBody>
          <a:bodyPr/>
          <a:lstStyle/>
          <a:p>
            <a:fld id="{F606CA16-BEC2-45C1-9DA4-C800C4ADB707}" type="slidenum">
              <a:rPr lang="en-US" smtClean="0"/>
              <a:t>‹#›</a:t>
            </a:fld>
            <a:endParaRPr lang="en-US"/>
          </a:p>
        </p:txBody>
      </p:sp>
    </p:spTree>
    <p:extLst>
      <p:ext uri="{BB962C8B-B14F-4D97-AF65-F5344CB8AC3E}">
        <p14:creationId xmlns:p14="http://schemas.microsoft.com/office/powerpoint/2010/main" val="367343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7832ED-4EDA-4039-A893-C01927ACD4B2}"/>
              </a:ext>
            </a:extLst>
          </p:cNvPr>
          <p:cNvSpPr>
            <a:spLocks noGrp="1"/>
          </p:cNvSpPr>
          <p:nvPr>
            <p:ph type="dt" sz="half" idx="10"/>
          </p:nvPr>
        </p:nvSpPr>
        <p:spPr/>
        <p:txBody>
          <a:bodyPr/>
          <a:lstStyle/>
          <a:p>
            <a:fld id="{E3B4BA42-71E5-4CA3-861C-3B40447AE92C}" type="datetimeFigureOut">
              <a:rPr lang="en-US" smtClean="0"/>
              <a:t>4/6/2022</a:t>
            </a:fld>
            <a:endParaRPr lang="en-US"/>
          </a:p>
        </p:txBody>
      </p:sp>
      <p:sp>
        <p:nvSpPr>
          <p:cNvPr id="3" name="Footer Placeholder 2">
            <a:extLst>
              <a:ext uri="{FF2B5EF4-FFF2-40B4-BE49-F238E27FC236}">
                <a16:creationId xmlns:a16="http://schemas.microsoft.com/office/drawing/2014/main" id="{F4E76534-7487-440E-8100-91B2B2DF0E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C70F7A-F350-4AC0-A98C-D7495A2C8B6D}"/>
              </a:ext>
            </a:extLst>
          </p:cNvPr>
          <p:cNvSpPr>
            <a:spLocks noGrp="1"/>
          </p:cNvSpPr>
          <p:nvPr>
            <p:ph type="sldNum" sz="quarter" idx="12"/>
          </p:nvPr>
        </p:nvSpPr>
        <p:spPr/>
        <p:txBody>
          <a:bodyPr/>
          <a:lstStyle/>
          <a:p>
            <a:fld id="{F606CA16-BEC2-45C1-9DA4-C800C4ADB707}" type="slidenum">
              <a:rPr lang="en-US" smtClean="0"/>
              <a:t>‹#›</a:t>
            </a:fld>
            <a:endParaRPr lang="en-US"/>
          </a:p>
        </p:txBody>
      </p:sp>
    </p:spTree>
    <p:extLst>
      <p:ext uri="{BB962C8B-B14F-4D97-AF65-F5344CB8AC3E}">
        <p14:creationId xmlns:p14="http://schemas.microsoft.com/office/powerpoint/2010/main" val="52840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B353A-3A0F-4138-9E29-125F9E9AD1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B99542-1EE2-47A8-AF75-03D2135F7C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2821B5-92EB-48A0-A6E0-777FEC68C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1031-99B8-4ACC-BAF1-E8539F6EFD93}"/>
              </a:ext>
            </a:extLst>
          </p:cNvPr>
          <p:cNvSpPr>
            <a:spLocks noGrp="1"/>
          </p:cNvSpPr>
          <p:nvPr>
            <p:ph type="dt" sz="half" idx="10"/>
          </p:nvPr>
        </p:nvSpPr>
        <p:spPr/>
        <p:txBody>
          <a:bodyPr/>
          <a:lstStyle/>
          <a:p>
            <a:fld id="{E3B4BA42-71E5-4CA3-861C-3B40447AE92C}" type="datetimeFigureOut">
              <a:rPr lang="en-US" smtClean="0"/>
              <a:t>4/6/2022</a:t>
            </a:fld>
            <a:endParaRPr lang="en-US"/>
          </a:p>
        </p:txBody>
      </p:sp>
      <p:sp>
        <p:nvSpPr>
          <p:cNvPr id="6" name="Footer Placeholder 5">
            <a:extLst>
              <a:ext uri="{FF2B5EF4-FFF2-40B4-BE49-F238E27FC236}">
                <a16:creationId xmlns:a16="http://schemas.microsoft.com/office/drawing/2014/main" id="{DCF58907-7355-46DD-AB36-E095F18675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619456-BF50-4BBE-924E-60825BC16E56}"/>
              </a:ext>
            </a:extLst>
          </p:cNvPr>
          <p:cNvSpPr>
            <a:spLocks noGrp="1"/>
          </p:cNvSpPr>
          <p:nvPr>
            <p:ph type="sldNum" sz="quarter" idx="12"/>
          </p:nvPr>
        </p:nvSpPr>
        <p:spPr/>
        <p:txBody>
          <a:bodyPr/>
          <a:lstStyle/>
          <a:p>
            <a:fld id="{F606CA16-BEC2-45C1-9DA4-C800C4ADB707}" type="slidenum">
              <a:rPr lang="en-US" smtClean="0"/>
              <a:t>‹#›</a:t>
            </a:fld>
            <a:endParaRPr lang="en-US"/>
          </a:p>
        </p:txBody>
      </p:sp>
    </p:spTree>
    <p:extLst>
      <p:ext uri="{BB962C8B-B14F-4D97-AF65-F5344CB8AC3E}">
        <p14:creationId xmlns:p14="http://schemas.microsoft.com/office/powerpoint/2010/main" val="170393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4AE8-7E5D-47CD-8D64-3769571AA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4F3FA1-9212-460F-B68D-7EBED280E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BDA520-D6FA-4C4B-8C7F-95F5172EB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DBC9A9-0619-4C6E-9407-5E162767052E}"/>
              </a:ext>
            </a:extLst>
          </p:cNvPr>
          <p:cNvSpPr>
            <a:spLocks noGrp="1"/>
          </p:cNvSpPr>
          <p:nvPr>
            <p:ph type="dt" sz="half" idx="10"/>
          </p:nvPr>
        </p:nvSpPr>
        <p:spPr/>
        <p:txBody>
          <a:bodyPr/>
          <a:lstStyle/>
          <a:p>
            <a:fld id="{E3B4BA42-71E5-4CA3-861C-3B40447AE92C}" type="datetimeFigureOut">
              <a:rPr lang="en-US" smtClean="0"/>
              <a:t>4/6/2022</a:t>
            </a:fld>
            <a:endParaRPr lang="en-US"/>
          </a:p>
        </p:txBody>
      </p:sp>
      <p:sp>
        <p:nvSpPr>
          <p:cNvPr id="6" name="Footer Placeholder 5">
            <a:extLst>
              <a:ext uri="{FF2B5EF4-FFF2-40B4-BE49-F238E27FC236}">
                <a16:creationId xmlns:a16="http://schemas.microsoft.com/office/drawing/2014/main" id="{03F84059-1A4A-48D3-85FB-838F247659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3AA3C9-899E-4B86-A391-2B9F9EE4E978}"/>
              </a:ext>
            </a:extLst>
          </p:cNvPr>
          <p:cNvSpPr>
            <a:spLocks noGrp="1"/>
          </p:cNvSpPr>
          <p:nvPr>
            <p:ph type="sldNum" sz="quarter" idx="12"/>
          </p:nvPr>
        </p:nvSpPr>
        <p:spPr/>
        <p:txBody>
          <a:bodyPr/>
          <a:lstStyle/>
          <a:p>
            <a:fld id="{F606CA16-BEC2-45C1-9DA4-C800C4ADB707}" type="slidenum">
              <a:rPr lang="en-US" smtClean="0"/>
              <a:t>‹#›</a:t>
            </a:fld>
            <a:endParaRPr lang="en-US"/>
          </a:p>
        </p:txBody>
      </p:sp>
    </p:spTree>
    <p:extLst>
      <p:ext uri="{BB962C8B-B14F-4D97-AF65-F5344CB8AC3E}">
        <p14:creationId xmlns:p14="http://schemas.microsoft.com/office/powerpoint/2010/main" val="289997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30D479-94FD-4843-AC54-FD69EAB67A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15E99D-C948-48EB-8BA0-939DD2A21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FB301-96EF-41D5-9E23-0FD64B2471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4BA42-71E5-4CA3-861C-3B40447AE92C}" type="datetimeFigureOut">
              <a:rPr lang="en-US" smtClean="0"/>
              <a:t>4/6/2022</a:t>
            </a:fld>
            <a:endParaRPr lang="en-US"/>
          </a:p>
        </p:txBody>
      </p:sp>
      <p:sp>
        <p:nvSpPr>
          <p:cNvPr id="5" name="Footer Placeholder 4">
            <a:extLst>
              <a:ext uri="{FF2B5EF4-FFF2-40B4-BE49-F238E27FC236}">
                <a16:creationId xmlns:a16="http://schemas.microsoft.com/office/drawing/2014/main" id="{C07AA833-6C98-4809-A3B0-69DB5F996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ECB3AA-C2F9-45E8-8614-50C458FA9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6CA16-BEC2-45C1-9DA4-C800C4ADB707}" type="slidenum">
              <a:rPr lang="en-US" smtClean="0"/>
              <a:t>‹#›</a:t>
            </a:fld>
            <a:endParaRPr lang="en-US"/>
          </a:p>
        </p:txBody>
      </p:sp>
    </p:spTree>
    <p:extLst>
      <p:ext uri="{BB962C8B-B14F-4D97-AF65-F5344CB8AC3E}">
        <p14:creationId xmlns:p14="http://schemas.microsoft.com/office/powerpoint/2010/main" val="2142670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4/6/2022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25400">
              <a:lnSpc>
                <a:spcPts val="2090"/>
              </a:lnSpc>
            </a:pPr>
            <a:fld id="{81D60167-4931-47E6-BA6A-407CBD079E47}" type="slidenum">
              <a:rPr lang="en-AU" smtClean="0"/>
              <a:t>‹#›</a:t>
            </a:fld>
            <a:endParaRPr lang="en-AU" dirty="0"/>
          </a:p>
        </p:txBody>
      </p:sp>
    </p:spTree>
    <p:extLst>
      <p:ext uri="{BB962C8B-B14F-4D97-AF65-F5344CB8AC3E}">
        <p14:creationId xmlns:p14="http://schemas.microsoft.com/office/powerpoint/2010/main" val="2756388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429931" y="5825554"/>
            <a:ext cx="127635" cy="255904"/>
          </a:xfrm>
          <a:prstGeom prst="rect">
            <a:avLst/>
          </a:prstGeom>
        </p:spPr>
        <p:txBody>
          <a:bodyPr vert="horz" wrap="square" lIns="0" tIns="0" rIns="0" bIns="0" rtlCol="0">
            <a:spAutoFit/>
          </a:bodyPr>
          <a:lstStyle/>
          <a:p>
            <a:pPr marL="0" marR="0" lvl="0" indent="0" algn="l" defTabSz="914400" rtl="0" eaLnBrk="1" fontAlgn="auto" latinLnBrk="0" hangingPunct="1">
              <a:lnSpc>
                <a:spcPts val="1989"/>
              </a:lnSpc>
              <a:spcBef>
                <a:spcPts val="0"/>
              </a:spcBef>
              <a:spcAft>
                <a:spcPts val="0"/>
              </a:spcAft>
              <a:buClrTx/>
              <a:buSzTx/>
              <a:buFontTx/>
              <a:buNone/>
              <a:tabLst/>
              <a:defRPr/>
            </a:pPr>
            <a:r>
              <a:rPr kumimoji="0" sz="1800" b="0" i="0" u="none" strike="noStrike" kern="1200" cap="none" spc="0" normalizeH="0" baseline="0" noProof="0" dirty="0">
                <a:ln>
                  <a:noFill/>
                </a:ln>
                <a:solidFill>
                  <a:srgbClr val="4E2984"/>
                </a:solidFill>
                <a:effectLst/>
                <a:uLnTx/>
                <a:uFillTx/>
                <a:latin typeface="Arial"/>
                <a:ea typeface="+mn-ea"/>
                <a:cs typeface="Arial"/>
              </a:rPr>
              <a:t>1</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p:nvPr/>
        </p:nvSpPr>
        <p:spPr>
          <a:xfrm>
            <a:off x="-333286" y="-76912"/>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512479"/>
          </a:solidFill>
          <a:ln>
            <a:solidFill>
              <a:srgbClr val="51247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7"/>
          <p:cNvSpPr/>
          <p:nvPr/>
        </p:nvSpPr>
        <p:spPr>
          <a:xfrm>
            <a:off x="4330700" y="638175"/>
            <a:ext cx="7226300" cy="0"/>
          </a:xfrm>
          <a:custGeom>
            <a:avLst/>
            <a:gdLst/>
            <a:ahLst/>
            <a:cxnLst/>
            <a:rect l="l" t="t" r="r" b="b"/>
            <a:pathLst>
              <a:path w="7226300">
                <a:moveTo>
                  <a:pt x="0" y="0"/>
                </a:moveTo>
                <a:lnTo>
                  <a:pt x="7226300" y="0"/>
                </a:lnTo>
              </a:path>
            </a:pathLst>
          </a:custGeom>
          <a:ln w="63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p:nvPr/>
        </p:nvSpPr>
        <p:spPr>
          <a:xfrm>
            <a:off x="4330700" y="6217177"/>
            <a:ext cx="7226300" cy="0"/>
          </a:xfrm>
          <a:custGeom>
            <a:avLst/>
            <a:gdLst/>
            <a:ahLst/>
            <a:cxnLst/>
            <a:rect l="l" t="t" r="r" b="b"/>
            <a:pathLst>
              <a:path w="7226300">
                <a:moveTo>
                  <a:pt x="0" y="0"/>
                </a:moveTo>
                <a:lnTo>
                  <a:pt x="7226300" y="0"/>
                </a:lnTo>
              </a:path>
            </a:pathLst>
          </a:custGeom>
          <a:ln w="63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p:nvPr/>
        </p:nvSpPr>
        <p:spPr>
          <a:xfrm>
            <a:off x="4330700" y="4708630"/>
            <a:ext cx="7226300" cy="0"/>
          </a:xfrm>
          <a:custGeom>
            <a:avLst/>
            <a:gdLst/>
            <a:ahLst/>
            <a:cxnLst/>
            <a:rect l="l" t="t" r="r" b="b"/>
            <a:pathLst>
              <a:path w="7226300">
                <a:moveTo>
                  <a:pt x="0" y="0"/>
                </a:moveTo>
                <a:lnTo>
                  <a:pt x="7226300" y="0"/>
                </a:lnTo>
              </a:path>
            </a:pathLst>
          </a:custGeom>
          <a:ln w="63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p:cNvSpPr/>
          <p:nvPr/>
        </p:nvSpPr>
        <p:spPr>
          <a:xfrm>
            <a:off x="635000" y="638175"/>
            <a:ext cx="2649220" cy="0"/>
          </a:xfrm>
          <a:custGeom>
            <a:avLst/>
            <a:gdLst/>
            <a:ahLst/>
            <a:cxnLst/>
            <a:rect l="l" t="t" r="r" b="b"/>
            <a:pathLst>
              <a:path w="2649220">
                <a:moveTo>
                  <a:pt x="0" y="0"/>
                </a:moveTo>
                <a:lnTo>
                  <a:pt x="2649194" y="0"/>
                </a:lnTo>
              </a:path>
            </a:pathLst>
          </a:custGeom>
          <a:ln w="63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p:nvPr/>
        </p:nvSpPr>
        <p:spPr>
          <a:xfrm>
            <a:off x="635000" y="6223527"/>
            <a:ext cx="2649220" cy="0"/>
          </a:xfrm>
          <a:custGeom>
            <a:avLst/>
            <a:gdLst/>
            <a:ahLst/>
            <a:cxnLst/>
            <a:rect l="l" t="t" r="r" b="b"/>
            <a:pathLst>
              <a:path w="2649220">
                <a:moveTo>
                  <a:pt x="0" y="0"/>
                </a:moveTo>
                <a:lnTo>
                  <a:pt x="2649194" y="0"/>
                </a:lnTo>
              </a:path>
            </a:pathLst>
          </a:custGeom>
          <a:ln w="63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4213569" y="1219200"/>
            <a:ext cx="7137400" cy="3477875"/>
          </a:xfrm>
          <a:prstGeom prst="rect">
            <a:avLst/>
          </a:prstGeom>
          <a:noFill/>
        </p:spPr>
        <p:txBody>
          <a:bodyPr wrap="square" rtlCol="0">
            <a:spAutoFit/>
          </a:bodyPr>
          <a:lstStyle/>
          <a:p>
            <a:pPr lvl="0">
              <a:lnSpc>
                <a:spcPts val="6640"/>
              </a:lnSpc>
            </a:pPr>
            <a:r>
              <a:rPr lang="en-AU" sz="6400" b="1" spc="-50" dirty="0" err="1">
                <a:solidFill>
                  <a:srgbClr val="F39000"/>
                </a:solidFill>
              </a:rPr>
              <a:t>SafeSide</a:t>
            </a:r>
            <a:r>
              <a:rPr lang="en-AU" sz="6400" b="1" spc="-50" dirty="0">
                <a:solidFill>
                  <a:srgbClr val="F39000"/>
                </a:solidFill>
              </a:rPr>
              <a:t> Prevention, Open Arms &amp; Defence Joint Mini Conference</a:t>
            </a:r>
            <a:endParaRPr kumimoji="0" lang="en-US" sz="6400" b="0" i="0" u="none" strike="noStrike" kern="1200" cap="none" spc="-50" normalizeH="0" baseline="0" noProof="0" dirty="0">
              <a:ln>
                <a:noFill/>
              </a:ln>
              <a:solidFill>
                <a:srgbClr val="F39000"/>
              </a:solidFill>
              <a:effectLst/>
              <a:uLnTx/>
              <a:uFillTx/>
              <a:latin typeface="Calibri" panose="020F0502020204030204"/>
              <a:ea typeface="+mn-ea"/>
              <a:cs typeface="+mn-cs"/>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535" y="1394179"/>
            <a:ext cx="3358149" cy="2952751"/>
          </a:xfrm>
          <a:prstGeom prst="rect">
            <a:avLst/>
          </a:prstGeom>
        </p:spPr>
      </p:pic>
      <p:sp>
        <p:nvSpPr>
          <p:cNvPr id="14" name="object 6"/>
          <p:cNvSpPr txBox="1"/>
          <p:nvPr/>
        </p:nvSpPr>
        <p:spPr>
          <a:xfrm>
            <a:off x="4334608" y="4821703"/>
            <a:ext cx="7204530" cy="128240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1200" cap="none" spc="10" normalizeH="0" baseline="0" noProof="0" dirty="0">
                <a:ln>
                  <a:noFill/>
                </a:ln>
                <a:solidFill>
                  <a:srgbClr val="F39000"/>
                </a:solidFill>
                <a:effectLst/>
                <a:uLnTx/>
                <a:uFillTx/>
                <a:latin typeface="Arial" charset="0"/>
                <a:ea typeface="Arial" charset="0"/>
                <a:cs typeface="Arial" charset="0"/>
              </a:rPr>
              <a:t>PRESENTED BY: </a:t>
            </a:r>
          </a:p>
          <a:p>
            <a:pPr marL="12700" marR="0" lvl="0" indent="0" algn="l" defTabSz="914400" rtl="0" eaLnBrk="1" fontAlgn="auto" latinLnBrk="0" hangingPunct="1">
              <a:lnSpc>
                <a:spcPct val="100000"/>
              </a:lnSpc>
              <a:spcBef>
                <a:spcPts val="100"/>
              </a:spcBef>
              <a:spcAft>
                <a:spcPts val="0"/>
              </a:spcAft>
              <a:buClrTx/>
              <a:buSzTx/>
              <a:buFontTx/>
              <a:buNone/>
              <a:tabLst/>
              <a:defRPr/>
            </a:pPr>
            <a:r>
              <a:rPr lang="en-US" sz="2400" spc="10" dirty="0" err="1">
                <a:solidFill>
                  <a:srgbClr val="FFFFFF"/>
                </a:solidFill>
                <a:latin typeface="Arial" charset="0"/>
                <a:ea typeface="Arial" charset="0"/>
                <a:cs typeface="Arial" charset="0"/>
              </a:rPr>
              <a:t>Dr</a:t>
            </a:r>
            <a:r>
              <a:rPr lang="en-US" sz="2400" spc="10" dirty="0">
                <a:solidFill>
                  <a:srgbClr val="FFFFFF"/>
                </a:solidFill>
                <a:latin typeface="Arial" charset="0"/>
                <a:ea typeface="Arial" charset="0"/>
                <a:cs typeface="Arial" charset="0"/>
              </a:rPr>
              <a:t> Grant </a:t>
            </a:r>
            <a:r>
              <a:rPr lang="en-US" sz="2400" spc="10" dirty="0" err="1">
                <a:solidFill>
                  <a:srgbClr val="FFFFFF"/>
                </a:solidFill>
                <a:latin typeface="Arial" charset="0"/>
                <a:ea typeface="Arial" charset="0"/>
                <a:cs typeface="Arial" charset="0"/>
              </a:rPr>
              <a:t>Pegg</a:t>
            </a:r>
            <a:endParaRPr kumimoji="0" lang="en-US" sz="2400" b="0" i="0" u="none" strike="noStrike" kern="1200" cap="none" spc="10" normalizeH="0" baseline="0" noProof="0" dirty="0">
              <a:ln>
                <a:noFill/>
              </a:ln>
              <a:solidFill>
                <a:srgbClr val="FFFFFF"/>
              </a:solidFill>
              <a:effectLst/>
              <a:uLnTx/>
              <a:uFillTx/>
              <a:latin typeface="Arial" charset="0"/>
              <a:ea typeface="Arial" charset="0"/>
              <a:cs typeface="Arial" charset="0"/>
            </a:endParaRPr>
          </a:p>
          <a:p>
            <a:pPr marL="12700" lvl="0">
              <a:spcBef>
                <a:spcPts val="100"/>
              </a:spcBef>
            </a:pPr>
            <a:r>
              <a:rPr lang="en-US" sz="1600" dirty="0">
                <a:solidFill>
                  <a:prstClr val="white"/>
                </a:solidFill>
                <a:latin typeface="Arial" charset="0"/>
                <a:ea typeface="Arial" charset="0"/>
                <a:cs typeface="Arial" charset="0"/>
              </a:rPr>
              <a:t>National Manager</a:t>
            </a:r>
            <a:endParaRPr kumimoji="0" lang="en-US" sz="1600" b="0" i="0" u="none" strike="noStrike" kern="1200" cap="none" spc="0" normalizeH="0" baseline="0" noProof="0" dirty="0">
              <a:ln>
                <a:noFill/>
              </a:ln>
              <a:solidFill>
                <a:prstClr val="white"/>
              </a:solidFill>
              <a:effectLst/>
              <a:uLnTx/>
              <a:uFillTx/>
              <a:latin typeface="Arial" charset="0"/>
              <a:ea typeface="Arial" charset="0"/>
              <a:cs typeface="Arial"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charset="0"/>
                <a:ea typeface="Arial" charset="0"/>
                <a:cs typeface="Arial" charset="0"/>
              </a:rPr>
              <a:t>Open Arms – Veterans &amp; Families Counselling</a:t>
            </a:r>
            <a:endParaRPr kumimoji="0" sz="16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
        <p:nvSpPr>
          <p:cNvPr id="4" name="TextBox 3"/>
          <p:cNvSpPr txBox="1"/>
          <p:nvPr/>
        </p:nvSpPr>
        <p:spPr>
          <a:xfrm>
            <a:off x="406564" y="5030176"/>
            <a:ext cx="327518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Calibri" panose="020F0502020204030204"/>
                <a:ea typeface="+mn-ea"/>
                <a:cs typeface="+mn-cs"/>
              </a:rPr>
              <a:t>A service founded by Vietnam Veterans, now for all veterans and families</a:t>
            </a:r>
            <a:endParaRPr kumimoji="0" lang="en-AU" sz="1800" b="1" i="0" u="none" strike="noStrike" kern="1200" cap="none" spc="-10" normalizeH="0" baseline="0" noProof="0" dirty="0">
              <a:ln>
                <a:noFill/>
              </a:ln>
              <a:solidFill>
                <a:prstClr val="white"/>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42170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5811-A175-40C6-A731-5459EED3F4C3}"/>
              </a:ext>
            </a:extLst>
          </p:cNvPr>
          <p:cNvSpPr>
            <a:spLocks noGrp="1"/>
          </p:cNvSpPr>
          <p:nvPr>
            <p:ph type="title"/>
          </p:nvPr>
        </p:nvSpPr>
        <p:spPr>
          <a:xfrm>
            <a:off x="3412975" y="458373"/>
            <a:ext cx="8644890" cy="675005"/>
          </a:xfrm>
        </p:spPr>
        <p:txBody>
          <a:bodyPr>
            <a:noAutofit/>
          </a:bodyPr>
          <a:lstStyle/>
          <a:p>
            <a:pPr algn="ctr"/>
            <a:r>
              <a:rPr lang="en-US" sz="2800" dirty="0">
                <a:latin typeface="Open Sans" panose="020B0606030504020204" pitchFamily="34" charset="0"/>
                <a:ea typeface="Open Sans" panose="020B0606030504020204" pitchFamily="34" charset="0"/>
                <a:cs typeface="Open Sans" panose="020B0606030504020204" pitchFamily="34" charset="0"/>
              </a:rPr>
              <a:t>What percentage endorsed agree or strongly agree on self-efficacy items?</a:t>
            </a:r>
          </a:p>
        </p:txBody>
      </p:sp>
      <p:sp>
        <p:nvSpPr>
          <p:cNvPr id="3" name="Content Placeholder 2">
            <a:extLst>
              <a:ext uri="{FF2B5EF4-FFF2-40B4-BE49-F238E27FC236}">
                <a16:creationId xmlns:a16="http://schemas.microsoft.com/office/drawing/2014/main" id="{81347063-62A1-4701-B96A-843074F59138}"/>
              </a:ext>
            </a:extLst>
          </p:cNvPr>
          <p:cNvSpPr>
            <a:spLocks noGrp="1"/>
          </p:cNvSpPr>
          <p:nvPr>
            <p:ph idx="1"/>
          </p:nvPr>
        </p:nvSpPr>
        <p:spPr>
          <a:xfrm>
            <a:off x="65988" y="1219994"/>
            <a:ext cx="2997251" cy="5341143"/>
          </a:xfrm>
        </p:spPr>
        <p:txBody>
          <a:bodyPr>
            <a:normAutofit/>
          </a:bodyPr>
          <a:lstStyle/>
          <a:p>
            <a:pPr marL="0" indent="0" algn="ctr">
              <a:buNone/>
            </a:pPr>
            <a:r>
              <a:rPr lang="en-US" b="1" dirty="0">
                <a:latin typeface="Open Sans" panose="020B0606030504020204" pitchFamily="34" charset="0"/>
                <a:ea typeface="Open Sans" panose="020B0606030504020204" pitchFamily="34" charset="0"/>
                <a:cs typeface="Open Sans" panose="020B0606030504020204" pitchFamily="34" charset="0"/>
              </a:rPr>
              <a:t>Self-Efficacy</a:t>
            </a: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A person’s belief in their ability to engage in a behavior</a:t>
            </a:r>
          </a:p>
          <a:p>
            <a:pPr marL="0" inden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Increase likelihood of incorporating skills into work</a:t>
            </a:r>
          </a:p>
        </p:txBody>
      </p:sp>
      <p:pic>
        <p:nvPicPr>
          <p:cNvPr id="7" name="Picture 6">
            <a:extLst>
              <a:ext uri="{FF2B5EF4-FFF2-40B4-BE49-F238E27FC236}">
                <a16:creationId xmlns:a16="http://schemas.microsoft.com/office/drawing/2014/main" id="{D136815C-F709-435E-9521-D66395F0C232}"/>
              </a:ext>
            </a:extLst>
          </p:cNvPr>
          <p:cNvPicPr>
            <a:picLocks noChangeAspect="1"/>
          </p:cNvPicPr>
          <p:nvPr/>
        </p:nvPicPr>
        <p:blipFill>
          <a:blip r:embed="rId3"/>
          <a:stretch>
            <a:fillRect/>
          </a:stretch>
        </p:blipFill>
        <p:spPr>
          <a:xfrm>
            <a:off x="2836545" y="1219994"/>
            <a:ext cx="9036220" cy="5341143"/>
          </a:xfrm>
          <a:prstGeom prst="rect">
            <a:avLst/>
          </a:prstGeom>
        </p:spPr>
      </p:pic>
    </p:spTree>
    <p:extLst>
      <p:ext uri="{BB962C8B-B14F-4D97-AF65-F5344CB8AC3E}">
        <p14:creationId xmlns:p14="http://schemas.microsoft.com/office/powerpoint/2010/main" val="158534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FF7CD8-AE2A-439C-9AFB-16A5F64476DC}"/>
              </a:ext>
            </a:extLst>
          </p:cNvPr>
          <p:cNvPicPr>
            <a:picLocks noChangeAspect="1"/>
          </p:cNvPicPr>
          <p:nvPr/>
        </p:nvPicPr>
        <p:blipFill>
          <a:blip r:embed="rId3"/>
          <a:stretch>
            <a:fillRect/>
          </a:stretch>
        </p:blipFill>
        <p:spPr>
          <a:xfrm>
            <a:off x="171451" y="228599"/>
            <a:ext cx="7608428" cy="5286375"/>
          </a:xfrm>
          <a:prstGeom prst="rect">
            <a:avLst/>
          </a:prstGeom>
        </p:spPr>
      </p:pic>
      <p:sp>
        <p:nvSpPr>
          <p:cNvPr id="2" name="TextBox 1">
            <a:extLst>
              <a:ext uri="{FF2B5EF4-FFF2-40B4-BE49-F238E27FC236}">
                <a16:creationId xmlns:a16="http://schemas.microsoft.com/office/drawing/2014/main" id="{8D3AF39B-1016-45D8-855A-D6D73E893A3D}"/>
              </a:ext>
            </a:extLst>
          </p:cNvPr>
          <p:cNvSpPr txBox="1"/>
          <p:nvPr/>
        </p:nvSpPr>
        <p:spPr>
          <a:xfrm>
            <a:off x="8195311" y="217170"/>
            <a:ext cx="3825238" cy="646331"/>
          </a:xfrm>
          <a:prstGeom prst="rect">
            <a:avLst/>
          </a:prstGeom>
          <a:noFill/>
        </p:spPr>
        <p:txBody>
          <a:bodyPr wrap="square" rtlCol="0">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How did it impact your perception?</a:t>
            </a:r>
          </a:p>
        </p:txBody>
      </p:sp>
      <p:sp>
        <p:nvSpPr>
          <p:cNvPr id="4" name="Speech Bubble: Rectangle with Corners Rounded 3">
            <a:extLst>
              <a:ext uri="{FF2B5EF4-FFF2-40B4-BE49-F238E27FC236}">
                <a16:creationId xmlns:a16="http://schemas.microsoft.com/office/drawing/2014/main" id="{3ADA513E-F4C3-479C-B292-47620DBB3671}"/>
              </a:ext>
            </a:extLst>
          </p:cNvPr>
          <p:cNvSpPr/>
          <p:nvPr/>
        </p:nvSpPr>
        <p:spPr>
          <a:xfrm>
            <a:off x="8195311" y="895200"/>
            <a:ext cx="2514599" cy="979320"/>
          </a:xfrm>
          <a:prstGeom prst="wedgeRoundRectCallout">
            <a:avLst>
              <a:gd name="adj1" fmla="val 12430"/>
              <a:gd name="adj2" fmla="val 8753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1F94BB4-BB53-4FDD-B8B6-2D2A2C3AB9D9}"/>
              </a:ext>
            </a:extLst>
          </p:cNvPr>
          <p:cNvSpPr txBox="1"/>
          <p:nvPr/>
        </p:nvSpPr>
        <p:spPr>
          <a:xfrm>
            <a:off x="8389620" y="951190"/>
            <a:ext cx="2320290" cy="923330"/>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That every interaction is an intervention</a:t>
            </a:r>
          </a:p>
        </p:txBody>
      </p:sp>
      <p:sp>
        <p:nvSpPr>
          <p:cNvPr id="6" name="Speech Bubble: Rectangle with Corners Rounded 5">
            <a:extLst>
              <a:ext uri="{FF2B5EF4-FFF2-40B4-BE49-F238E27FC236}">
                <a16:creationId xmlns:a16="http://schemas.microsoft.com/office/drawing/2014/main" id="{8CA4A0DB-81C3-476C-AAF4-D78C3C022CF3}"/>
              </a:ext>
            </a:extLst>
          </p:cNvPr>
          <p:cNvSpPr/>
          <p:nvPr/>
        </p:nvSpPr>
        <p:spPr>
          <a:xfrm>
            <a:off x="8389621" y="2382125"/>
            <a:ext cx="3332797" cy="2758025"/>
          </a:xfrm>
          <a:prstGeom prst="wedgeRoundRectCallout">
            <a:avLst>
              <a:gd name="adj1" fmla="val -7295"/>
              <a:gd name="adj2" fmla="val 6670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9C52CB2-5D55-43A8-80D2-28D89584B429}"/>
              </a:ext>
            </a:extLst>
          </p:cNvPr>
          <p:cNvSpPr txBox="1"/>
          <p:nvPr/>
        </p:nvSpPr>
        <p:spPr>
          <a:xfrm>
            <a:off x="8489633" y="2581615"/>
            <a:ext cx="3232785" cy="2585323"/>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Now [I] better understand peer worker’s role in identifying risk and escalating cases as well as their capacity to support clients and note significant behavioral changes and potential supports and risks in client’s network</a:t>
            </a:r>
          </a:p>
        </p:txBody>
      </p:sp>
      <p:sp>
        <p:nvSpPr>
          <p:cNvPr id="8" name="Speech Bubble: Rectangle with Corners Rounded 7">
            <a:extLst>
              <a:ext uri="{FF2B5EF4-FFF2-40B4-BE49-F238E27FC236}">
                <a16:creationId xmlns:a16="http://schemas.microsoft.com/office/drawing/2014/main" id="{19CD300B-3B62-441C-B8E3-BE748FC8AC17}"/>
              </a:ext>
            </a:extLst>
          </p:cNvPr>
          <p:cNvSpPr/>
          <p:nvPr/>
        </p:nvSpPr>
        <p:spPr>
          <a:xfrm>
            <a:off x="6730296" y="5339640"/>
            <a:ext cx="2514599" cy="979320"/>
          </a:xfrm>
          <a:prstGeom prst="wedgeRoundRectCallout">
            <a:avLst>
              <a:gd name="adj1" fmla="val 12430"/>
              <a:gd name="adj2" fmla="val 8753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7C256D-E0C2-497F-9CCA-239E7AFCED10}"/>
              </a:ext>
            </a:extLst>
          </p:cNvPr>
          <p:cNvSpPr txBox="1"/>
          <p:nvPr/>
        </p:nvSpPr>
        <p:spPr>
          <a:xfrm>
            <a:off x="6924605" y="5369651"/>
            <a:ext cx="2320290" cy="923330"/>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[It is] now clearer how they [peers] can assist.</a:t>
            </a:r>
          </a:p>
        </p:txBody>
      </p:sp>
    </p:spTree>
    <p:extLst>
      <p:ext uri="{BB962C8B-B14F-4D97-AF65-F5344CB8AC3E}">
        <p14:creationId xmlns:p14="http://schemas.microsoft.com/office/powerpoint/2010/main" val="97874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44515-4909-4A93-A0AD-61376D9D243C}"/>
              </a:ext>
            </a:extLst>
          </p:cNvPr>
          <p:cNvSpPr>
            <a:spLocks noGrp="1"/>
          </p:cNvSpPr>
          <p:nvPr>
            <p:ph type="title"/>
          </p:nvPr>
        </p:nvSpPr>
        <p:spPr>
          <a:xfrm>
            <a:off x="594154" y="119686"/>
            <a:ext cx="11003692" cy="1115984"/>
          </a:xfrm>
        </p:spPr>
        <p:txBody>
          <a:bodyPr>
            <a:normAutofit/>
          </a:bodyPr>
          <a:lstStyle/>
          <a:p>
            <a:r>
              <a:rPr lang="en-US" sz="3200" dirty="0">
                <a:latin typeface="Sintony" panose="02000503050000020004" pitchFamily="2" charset="0"/>
              </a:rPr>
              <a:t>Name one thing you will take into your everyday work.</a:t>
            </a:r>
            <a:br>
              <a:rPr lang="en-US" sz="3200" dirty="0">
                <a:latin typeface="Sintony" panose="02000503050000020004" pitchFamily="2" charset="0"/>
              </a:rPr>
            </a:br>
            <a:r>
              <a:rPr lang="en-US" sz="2400" dirty="0">
                <a:latin typeface="Sintony" panose="02000503050000020004" pitchFamily="2" charset="0"/>
              </a:rPr>
              <a:t>Open Ended Responses: Themed Aligned to Framework </a:t>
            </a:r>
            <a:endParaRPr lang="en-US" dirty="0"/>
          </a:p>
        </p:txBody>
      </p:sp>
      <p:graphicFrame>
        <p:nvGraphicFramePr>
          <p:cNvPr id="7" name="Table 7">
            <a:extLst>
              <a:ext uri="{FF2B5EF4-FFF2-40B4-BE49-F238E27FC236}">
                <a16:creationId xmlns:a16="http://schemas.microsoft.com/office/drawing/2014/main" id="{2700E34B-C155-48E6-A8D1-BC0602EBE656}"/>
              </a:ext>
            </a:extLst>
          </p:cNvPr>
          <p:cNvGraphicFramePr>
            <a:graphicFrameLocks noGrp="1"/>
          </p:cNvGraphicFramePr>
          <p:nvPr/>
        </p:nvGraphicFramePr>
        <p:xfrm>
          <a:off x="381965" y="1950008"/>
          <a:ext cx="11551534" cy="4572000"/>
        </p:xfrm>
        <a:graphic>
          <a:graphicData uri="http://schemas.openxmlformats.org/drawingml/2006/table">
            <a:tbl>
              <a:tblPr firstRow="1" bandRow="1">
                <a:tableStyleId>{5C22544A-7EE6-4342-B048-85BDC9FD1C3A}</a:tableStyleId>
              </a:tblPr>
              <a:tblGrid>
                <a:gridCol w="2476446">
                  <a:extLst>
                    <a:ext uri="{9D8B030D-6E8A-4147-A177-3AD203B41FA5}">
                      <a16:colId xmlns:a16="http://schemas.microsoft.com/office/drawing/2014/main" val="1728122285"/>
                    </a:ext>
                  </a:extLst>
                </a:gridCol>
                <a:gridCol w="3228525">
                  <a:extLst>
                    <a:ext uri="{9D8B030D-6E8A-4147-A177-3AD203B41FA5}">
                      <a16:colId xmlns:a16="http://schemas.microsoft.com/office/drawing/2014/main" val="1067600846"/>
                    </a:ext>
                  </a:extLst>
                </a:gridCol>
                <a:gridCol w="3184603">
                  <a:extLst>
                    <a:ext uri="{9D8B030D-6E8A-4147-A177-3AD203B41FA5}">
                      <a16:colId xmlns:a16="http://schemas.microsoft.com/office/drawing/2014/main" val="2875273187"/>
                    </a:ext>
                  </a:extLst>
                </a:gridCol>
                <a:gridCol w="2661960">
                  <a:extLst>
                    <a:ext uri="{9D8B030D-6E8A-4147-A177-3AD203B41FA5}">
                      <a16:colId xmlns:a16="http://schemas.microsoft.com/office/drawing/2014/main" val="474222402"/>
                    </a:ext>
                  </a:extLst>
                </a:gridCol>
              </a:tblGrid>
              <a:tr h="2030524">
                <a:tc>
                  <a:txBody>
                    <a:bodyPr/>
                    <a:lstStyle/>
                    <a:p>
                      <a:pPr marL="285750" indent="-285750">
                        <a:buFont typeface="Arial" panose="020B0604020202020204" pitchFamily="34" charset="0"/>
                        <a:buChar cha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Connect (6)</a:t>
                      </a:r>
                    </a:p>
                    <a:p>
                      <a:pPr marL="285750" indent="-285750">
                        <a:buFont typeface="Arial" panose="020B0604020202020204" pitchFamily="34" charset="0"/>
                        <a:buChar cha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Ask directly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Collaboration (4)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Commit (2)</a:t>
                      </a:r>
                    </a:p>
                    <a:p>
                      <a:pPr marL="285750" indent="-285750">
                        <a:buFont typeface="Arial" panose="020B0604020202020204" pitchFamily="34" charset="0"/>
                        <a:buChar char="•"/>
                      </a:pPr>
                      <a:endPar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Foreseeable changes (37)</a:t>
                      </a:r>
                    </a:p>
                    <a:p>
                      <a:pPr marL="285750" indent="-285750">
                        <a:buFont typeface="Arial" panose="020B0604020202020204" pitchFamily="34" charset="0"/>
                        <a:buChar cha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Data to inform risk assessment (10)</a:t>
                      </a:r>
                    </a:p>
                    <a:p>
                      <a:pPr marL="285750" indent="-285750">
                        <a:buFont typeface="Arial" panose="020B0604020202020204" pitchFamily="34" charset="0"/>
                        <a:buChar cha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Risk status/risk state (10)</a:t>
                      </a:r>
                    </a:p>
                    <a:p>
                      <a:pPr marL="285750" indent="-285750">
                        <a:buFont typeface="Arial" panose="020B0604020202020204" pitchFamily="34" charset="0"/>
                        <a:buChar cha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Dynamic/contextual view of risk (9)</a:t>
                      </a:r>
                    </a:p>
                    <a:p>
                      <a:pPr marL="285750" indent="-285750">
                        <a:buFont typeface="Arial" panose="020B0604020202020204" pitchFamily="34" charset="0"/>
                        <a:buChar cha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Prevention and planning rather than prediction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Develop contingency plans (18)</a:t>
                      </a:r>
                    </a:p>
                    <a:p>
                      <a:pPr marL="285750" indent="-285750">
                        <a:buFont typeface="Arial" panose="020B0604020202020204" pitchFamily="34" charset="0"/>
                        <a:buChar cha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Mini-interventions (11)</a:t>
                      </a:r>
                    </a:p>
                    <a:p>
                      <a:pPr marL="285750" indent="-285750">
                        <a:buFont typeface="Arial" panose="020B0604020202020204" pitchFamily="34" charset="0"/>
                        <a:buChar cha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Radical empathy/hope (4)</a:t>
                      </a:r>
                    </a:p>
                    <a:p>
                      <a:pPr marL="285750" indent="-285750">
                        <a:buFont typeface="Arial" panose="020B0604020202020204" pitchFamily="34" charset="0"/>
                        <a:buChar cha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Collaboration and comprehensive planning (2)</a:t>
                      </a:r>
                    </a:p>
                    <a:p>
                      <a:pPr marL="285750" indent="-285750">
                        <a:buFont typeface="Arial" panose="020B0604020202020204" pitchFamily="34" charset="0"/>
                        <a:buChar cha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Increased structure in safety plans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Involve family/family support plans (9)</a:t>
                      </a:r>
                    </a:p>
                    <a:p>
                      <a:pPr marL="285750" indent="-285750">
                        <a:buFont typeface="Arial" panose="020B0604020202020204" pitchFamily="34" charset="0"/>
                        <a:buChar cha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Extend and follow up (9)</a:t>
                      </a:r>
                    </a:p>
                    <a:p>
                      <a:pPr marL="285750" indent="-285750">
                        <a:buFont typeface="Arial" panose="020B0604020202020204" pitchFamily="34" charset="0"/>
                        <a:buChar cha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Increased/expand support networks (5)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6354760"/>
                  </a:ext>
                </a:extLst>
              </a:tr>
              <a:tr h="2512342">
                <a:tc>
                  <a:txBody>
                    <a:bodyPr/>
                    <a:lstStyle/>
                    <a:p>
                      <a:pPr marL="0" indent="0">
                        <a:buFont typeface="Arial" panose="020B0604020202020204" pitchFamily="34" charset="0"/>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“Relax and connect naturally”</a:t>
                      </a:r>
                    </a:p>
                    <a:p>
                      <a:pPr marL="0" indent="0">
                        <a:buFont typeface="Arial" panose="020B0604020202020204" pitchFamily="34" charset="0"/>
                        <a:buNone/>
                      </a:pPr>
                      <a:endPar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“Helping clients through the pain”</a:t>
                      </a:r>
                    </a:p>
                    <a:p>
                      <a:pPr marL="0" indent="0">
                        <a:buFont typeface="Arial" panose="020B0604020202020204" pitchFamily="34" charset="0"/>
                        <a:buNone/>
                      </a:pPr>
                      <a:endPar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“Compassion”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“The importance of foreseeable changes and contingency planning”</a:t>
                      </a:r>
                    </a:p>
                    <a:p>
                      <a:pPr marL="0" indent="0">
                        <a:buFont typeface="Arial" panose="020B0604020202020204" pitchFamily="34" charset="0"/>
                        <a:buNone/>
                      </a:pPr>
                      <a:endPar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“Shared understanding of risk formulation”</a:t>
                      </a:r>
                    </a:p>
                    <a:p>
                      <a:pPr marL="0" indent="0">
                        <a:buFont typeface="Arial" panose="020B0604020202020204" pitchFamily="34" charset="0"/>
                        <a:buNone/>
                      </a:pPr>
                      <a:endPar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 more dynamic view of what creates risk for individuals”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“Don’t be so quick to respond. Listen and take it all in.”</a:t>
                      </a:r>
                      <a:b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“Continuing to be radically empathetic and honest with clients to ensure their safety…”</a:t>
                      </a:r>
                    </a:p>
                    <a:p>
                      <a:pPr marL="0" indent="0">
                        <a:buFont typeface="Arial" panose="020B0604020202020204" pitchFamily="34" charset="0"/>
                        <a:buNone/>
                      </a:pPr>
                      <a:endPar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“Contingency planning around foreseeable crisis that may occur”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“Collaboration with both professional and family/friends connections”</a:t>
                      </a:r>
                    </a:p>
                    <a:p>
                      <a:pPr marL="285750" indent="-285750">
                        <a:buFont typeface="Arial" panose="020B0604020202020204" pitchFamily="34" charset="0"/>
                        <a:buChar char="•"/>
                      </a:pPr>
                      <a:endPar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“Extension. Love it. Looking at how we can extend our care for the individual at risk…”</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1981082"/>
                  </a:ext>
                </a:extLst>
              </a:tr>
            </a:tbl>
          </a:graphicData>
        </a:graphic>
      </p:graphicFrame>
      <p:pic>
        <p:nvPicPr>
          <p:cNvPr id="1026" name="Picture 2">
            <a:extLst>
              <a:ext uri="{FF2B5EF4-FFF2-40B4-BE49-F238E27FC236}">
                <a16:creationId xmlns:a16="http://schemas.microsoft.com/office/drawing/2014/main" id="{5F36CB0E-B75B-4A84-941A-0B803AE2E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05580"/>
            <a:ext cx="12192000" cy="70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74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E789-4791-4CC8-AD2C-843B634E1FD9}"/>
              </a:ext>
            </a:extLst>
          </p:cNvPr>
          <p:cNvSpPr>
            <a:spLocks noGrp="1"/>
          </p:cNvSpPr>
          <p:nvPr>
            <p:ph type="title"/>
          </p:nvPr>
        </p:nvSpPr>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Lessons Learned</a:t>
            </a:r>
          </a:p>
        </p:txBody>
      </p:sp>
      <p:sp>
        <p:nvSpPr>
          <p:cNvPr id="3" name="Content Placeholder 2">
            <a:extLst>
              <a:ext uri="{FF2B5EF4-FFF2-40B4-BE49-F238E27FC236}">
                <a16:creationId xmlns:a16="http://schemas.microsoft.com/office/drawing/2014/main" id="{B68A0DBE-7FBC-454A-B029-1419755320C3}"/>
              </a:ext>
            </a:extLst>
          </p:cNvPr>
          <p:cNvSpPr>
            <a:spLocks noGrp="1"/>
          </p:cNvSpPr>
          <p:nvPr>
            <p:ph idx="1"/>
          </p:nvPr>
        </p:nvSpPr>
        <p:spPr/>
        <p:txBody>
          <a:bodyPr/>
          <a:lstStyle/>
          <a:p>
            <a:r>
              <a:rPr lang="en-US" dirty="0"/>
              <a:t>A common framework and approach </a:t>
            </a:r>
            <a:r>
              <a:rPr lang="en-US" dirty="0">
                <a:sym typeface="Wingdings" panose="05000000000000000000" pitchFamily="2" charset="2"/>
              </a:rPr>
              <a:t> enhanced s</a:t>
            </a:r>
            <a:r>
              <a:rPr lang="en-US" dirty="0"/>
              <a:t>ense of organizational belonging (Bull, 2021)</a:t>
            </a:r>
          </a:p>
          <a:p>
            <a:r>
              <a:rPr lang="en-US" dirty="0"/>
              <a:t>Diverse teams benefitted from participation together – helped clarify and evolve perception of the role of peer workers at Open Arms in suicide prevention</a:t>
            </a:r>
          </a:p>
          <a:p>
            <a:r>
              <a:rPr lang="en-US" dirty="0"/>
              <a:t>Missed Opportunity - strong desire to immediately implement after inspiring workshop, but systems weren’t in place </a:t>
            </a:r>
          </a:p>
          <a:p>
            <a:pPr lvl="1"/>
            <a:r>
              <a:rPr lang="en-US" dirty="0"/>
              <a:t>Suggest: earlier development of aligned policies, workflows, and documentation to support learning transfer immediately</a:t>
            </a:r>
          </a:p>
          <a:p>
            <a:pPr lvl="1"/>
            <a:r>
              <a:rPr lang="en-US" dirty="0"/>
              <a:t>Leverage continuous improvement cycle to strengthen</a:t>
            </a:r>
          </a:p>
        </p:txBody>
      </p:sp>
    </p:spTree>
    <p:extLst>
      <p:ext uri="{BB962C8B-B14F-4D97-AF65-F5344CB8AC3E}">
        <p14:creationId xmlns:p14="http://schemas.microsoft.com/office/powerpoint/2010/main" val="159811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9061-A31F-4359-93F3-922FE19EA0B5}"/>
              </a:ext>
            </a:extLst>
          </p:cNvPr>
          <p:cNvSpPr>
            <a:spLocks noGrp="1"/>
          </p:cNvSpPr>
          <p:nvPr>
            <p:ph type="title"/>
          </p:nvPr>
        </p:nvSpPr>
        <p:spPr>
          <a:xfrm>
            <a:off x="0" y="1"/>
            <a:ext cx="10455007" cy="638978"/>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Project Next Steps</a:t>
            </a:r>
          </a:p>
        </p:txBody>
      </p:sp>
      <p:pic>
        <p:nvPicPr>
          <p:cNvPr id="4" name="Picture 3">
            <a:extLst>
              <a:ext uri="{FF2B5EF4-FFF2-40B4-BE49-F238E27FC236}">
                <a16:creationId xmlns:a16="http://schemas.microsoft.com/office/drawing/2014/main" id="{FEFA613B-F200-448F-B4D4-6E88CDE9C18F}"/>
              </a:ext>
            </a:extLst>
          </p:cNvPr>
          <p:cNvPicPr>
            <a:picLocks noChangeAspect="1"/>
          </p:cNvPicPr>
          <p:nvPr/>
        </p:nvPicPr>
        <p:blipFill>
          <a:blip r:embed="rId3"/>
          <a:stretch>
            <a:fillRect/>
          </a:stretch>
        </p:blipFill>
        <p:spPr>
          <a:xfrm>
            <a:off x="606928" y="638979"/>
            <a:ext cx="10978144" cy="6219020"/>
          </a:xfrm>
          <a:prstGeom prst="rect">
            <a:avLst/>
          </a:prstGeom>
        </p:spPr>
      </p:pic>
    </p:spTree>
    <p:extLst>
      <p:ext uri="{BB962C8B-B14F-4D97-AF65-F5344CB8AC3E}">
        <p14:creationId xmlns:p14="http://schemas.microsoft.com/office/powerpoint/2010/main" val="145559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sldNum" sz="quarter" idx="4294967295"/>
          </p:nvPr>
        </p:nvSpPr>
        <p:spPr>
          <a:xfrm>
            <a:off x="8610600" y="6356350"/>
            <a:ext cx="2743200" cy="365125"/>
          </a:xfrm>
          <a:prstGeom prst="rect">
            <a:avLst/>
          </a:prstGeom>
        </p:spPr>
        <p:txBody>
          <a:bodyPr vert="horz" wrap="square" lIns="0" tIns="0" rIns="0" bIns="0" rtlCol="0">
            <a:spAutoFit/>
          </a:bodyPr>
          <a:lstStyle/>
          <a:p>
            <a:pPr marL="25400" marR="0" lvl="0" indent="0" algn="r" defTabSz="914400" rtl="0" eaLnBrk="1" fontAlgn="auto" latinLnBrk="0" hangingPunct="1">
              <a:lnSpc>
                <a:spcPts val="209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25400" marR="0" lvl="0" indent="0" algn="r" defTabSz="914400" rtl="0" eaLnBrk="1" fontAlgn="auto" latinLnBrk="0" hangingPunct="1">
                <a:lnSpc>
                  <a:spcPts val="2090"/>
                </a:lnSpc>
                <a:spcBef>
                  <a:spcPts val="0"/>
                </a:spcBef>
                <a:spcAft>
                  <a:spcPts val="0"/>
                </a:spcAft>
                <a:buClrTx/>
                <a:buSzTx/>
                <a:buFontTx/>
                <a:buNone/>
                <a:tabLst/>
                <a:defRPr/>
              </a:pPr>
              <a:t>15</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05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b="1" dirty="0">
                <a:latin typeface="Open Sans" panose="020B0606030504020204" pitchFamily="34" charset="0"/>
                <a:ea typeface="Open Sans" panose="020B0606030504020204" pitchFamily="34" charset="0"/>
                <a:cs typeface="Open Sans" panose="020B0606030504020204" pitchFamily="34" charset="0"/>
              </a:rPr>
              <a:t>Implementation</a:t>
            </a:r>
          </a:p>
        </p:txBody>
      </p:sp>
      <p:sp>
        <p:nvSpPr>
          <p:cNvPr id="3" name="Content Placeholder 2"/>
          <p:cNvSpPr>
            <a:spLocks noGrp="1"/>
          </p:cNvSpPr>
          <p:nvPr>
            <p:ph idx="1"/>
          </p:nvPr>
        </p:nvSpPr>
        <p:spPr/>
        <p:txBody>
          <a:bodyPr/>
          <a:lstStyle/>
          <a:p>
            <a:r>
              <a:rPr lang="en-AU" sz="3200" dirty="0"/>
              <a:t>482 staff trained in SafeSide Framework</a:t>
            </a:r>
          </a:p>
          <a:p>
            <a:r>
              <a:rPr lang="en-AU" sz="3200" dirty="0"/>
              <a:t>Expansion of Peer workforce </a:t>
            </a:r>
          </a:p>
          <a:p>
            <a:r>
              <a:rPr lang="en-AU" sz="3200" dirty="0"/>
              <a:t>Leveraging the expertise of Peers and Clinicians to collaborate in person-centred, recovery-oriented care for veterans and families. </a:t>
            </a:r>
          </a:p>
          <a:p>
            <a:r>
              <a:rPr lang="en-AU" sz="3200" dirty="0"/>
              <a:t>Overcoming the challenges of a diverse and geographically dispersed workforce through developing innovative and accessible resources and solutions.</a:t>
            </a:r>
          </a:p>
          <a:p>
            <a:endParaRPr lang="en-AU" dirty="0"/>
          </a:p>
        </p:txBody>
      </p:sp>
      <p:sp>
        <p:nvSpPr>
          <p:cNvPr id="4" name="Slide Number Placeholder 3"/>
          <p:cNvSpPr>
            <a:spLocks noGrp="1"/>
          </p:cNvSpPr>
          <p:nvPr>
            <p:ph type="sldNum" sz="quarter" idx="12"/>
          </p:nvPr>
        </p:nvSpPr>
        <p:spPr/>
        <p:txBody>
          <a:bodyPr/>
          <a:lstStyle/>
          <a:p>
            <a:fld id="{A8F09C50-872B-D04D-8806-D9B1F4E15D0B}" type="slidenum">
              <a:rPr lang="en-US" smtClean="0"/>
              <a:t>2</a:t>
            </a:fld>
            <a:endParaRPr lang="en-US"/>
          </a:p>
        </p:txBody>
      </p:sp>
    </p:spTree>
    <p:extLst>
      <p:ext uri="{BB962C8B-B14F-4D97-AF65-F5344CB8AC3E}">
        <p14:creationId xmlns:p14="http://schemas.microsoft.com/office/powerpoint/2010/main" val="279822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b="1" dirty="0">
                <a:latin typeface="Open Sans" panose="020B0606030504020204" pitchFamily="34" charset="0"/>
                <a:ea typeface="Open Sans" panose="020B0606030504020204" pitchFamily="34" charset="0"/>
                <a:cs typeface="Open Sans" panose="020B0606030504020204" pitchFamily="34" charset="0"/>
              </a:rPr>
              <a:t>The Future</a:t>
            </a:r>
            <a:br>
              <a:rPr lang="en-AU" dirty="0"/>
            </a:br>
            <a:endParaRPr lang="en-AU" dirty="0"/>
          </a:p>
        </p:txBody>
      </p:sp>
      <p:sp>
        <p:nvSpPr>
          <p:cNvPr id="3" name="Content Placeholder 2"/>
          <p:cNvSpPr>
            <a:spLocks noGrp="1"/>
          </p:cNvSpPr>
          <p:nvPr>
            <p:ph idx="1"/>
          </p:nvPr>
        </p:nvSpPr>
        <p:spPr/>
        <p:txBody>
          <a:bodyPr/>
          <a:lstStyle/>
          <a:p>
            <a:r>
              <a:rPr lang="en-AU" sz="3200" dirty="0"/>
              <a:t>Rollout training to Outreach Program Counsellors. </a:t>
            </a:r>
          </a:p>
          <a:p>
            <a:r>
              <a:rPr lang="en-AU" sz="3200" dirty="0"/>
              <a:t>Continuing education and awareness through engagement and collaborations in forums such as this one</a:t>
            </a:r>
          </a:p>
          <a:p>
            <a:r>
              <a:rPr lang="en-AU" sz="3200" dirty="0"/>
              <a:t>Embedding </a:t>
            </a:r>
            <a:r>
              <a:rPr lang="en-AU" sz="3200" dirty="0" err="1"/>
              <a:t>SafeSide</a:t>
            </a:r>
            <a:r>
              <a:rPr lang="en-AU" sz="3200" dirty="0"/>
              <a:t> in the Open Arms workforce with common language and framework </a:t>
            </a:r>
          </a:p>
          <a:p>
            <a:r>
              <a:rPr lang="en-AU" sz="3200" dirty="0"/>
              <a:t>Measure success of implementation of the </a:t>
            </a:r>
            <a:r>
              <a:rPr lang="en-AU" sz="3200" dirty="0" err="1"/>
              <a:t>SafeSide</a:t>
            </a:r>
            <a:r>
              <a:rPr lang="en-AU" sz="3200" dirty="0"/>
              <a:t> framework to inform evidence based decision making</a:t>
            </a:r>
          </a:p>
          <a:p>
            <a:endParaRPr lang="en-AU" dirty="0"/>
          </a:p>
        </p:txBody>
      </p:sp>
      <p:sp>
        <p:nvSpPr>
          <p:cNvPr id="4" name="Slide Number Placeholder 3"/>
          <p:cNvSpPr>
            <a:spLocks noGrp="1"/>
          </p:cNvSpPr>
          <p:nvPr>
            <p:ph type="sldNum" sz="quarter" idx="12"/>
          </p:nvPr>
        </p:nvSpPr>
        <p:spPr/>
        <p:txBody>
          <a:bodyPr/>
          <a:lstStyle/>
          <a:p>
            <a:fld id="{A8F09C50-872B-D04D-8806-D9B1F4E15D0B}" type="slidenum">
              <a:rPr lang="en-US" smtClean="0"/>
              <a:t>3</a:t>
            </a:fld>
            <a:endParaRPr lang="en-US"/>
          </a:p>
        </p:txBody>
      </p:sp>
    </p:spTree>
    <p:extLst>
      <p:ext uri="{BB962C8B-B14F-4D97-AF65-F5344CB8AC3E}">
        <p14:creationId xmlns:p14="http://schemas.microsoft.com/office/powerpoint/2010/main" val="270893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052E-B00D-4F74-B1B7-6E5BD0860A5B}"/>
              </a:ext>
            </a:extLst>
          </p:cNvPr>
          <p:cNvSpPr>
            <a:spLocks noGrp="1"/>
          </p:cNvSpPr>
          <p:nvPr>
            <p:ph type="title"/>
          </p:nvPr>
        </p:nvSpPr>
        <p:spPr>
          <a:xfrm>
            <a:off x="322384" y="0"/>
            <a:ext cx="10515600" cy="1055077"/>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Project Accomplishments Timeline</a:t>
            </a:r>
          </a:p>
        </p:txBody>
      </p:sp>
      <p:pic>
        <p:nvPicPr>
          <p:cNvPr id="5" name="Picture 4">
            <a:extLst>
              <a:ext uri="{FF2B5EF4-FFF2-40B4-BE49-F238E27FC236}">
                <a16:creationId xmlns:a16="http://schemas.microsoft.com/office/drawing/2014/main" id="{8275C26E-2131-423A-855D-8FC1A62B4CD6}"/>
              </a:ext>
            </a:extLst>
          </p:cNvPr>
          <p:cNvPicPr>
            <a:picLocks noChangeAspect="1"/>
          </p:cNvPicPr>
          <p:nvPr/>
        </p:nvPicPr>
        <p:blipFill>
          <a:blip r:embed="rId3"/>
          <a:stretch>
            <a:fillRect/>
          </a:stretch>
        </p:blipFill>
        <p:spPr>
          <a:xfrm>
            <a:off x="738130" y="825388"/>
            <a:ext cx="10230883" cy="5946121"/>
          </a:xfrm>
          <a:prstGeom prst="rect">
            <a:avLst/>
          </a:prstGeom>
        </p:spPr>
      </p:pic>
    </p:spTree>
    <p:extLst>
      <p:ext uri="{BB962C8B-B14F-4D97-AF65-F5344CB8AC3E}">
        <p14:creationId xmlns:p14="http://schemas.microsoft.com/office/powerpoint/2010/main" val="363919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0177-1C73-4E59-9FAB-ACCD8BFACC71}"/>
              </a:ext>
            </a:extLst>
          </p:cNvPr>
          <p:cNvSpPr>
            <a:spLocks noGrp="1"/>
          </p:cNvSpPr>
          <p:nvPr>
            <p:ph type="title"/>
          </p:nvPr>
        </p:nvSpPr>
        <p:spPr>
          <a:xfrm>
            <a:off x="240632" y="0"/>
            <a:ext cx="10451592" cy="1325563"/>
          </a:xfrm>
        </p:spPr>
        <p:txBody>
          <a:bodyPr anchor="ct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SafeSide InPlace Workshop Completions </a:t>
            </a:r>
          </a:p>
        </p:txBody>
      </p:sp>
      <p:graphicFrame>
        <p:nvGraphicFramePr>
          <p:cNvPr id="7" name="Content Placeholder 6">
            <a:extLst>
              <a:ext uri="{FF2B5EF4-FFF2-40B4-BE49-F238E27FC236}">
                <a16:creationId xmlns:a16="http://schemas.microsoft.com/office/drawing/2014/main" id="{06900D3F-4AC8-41F4-935C-977B6F85158F}"/>
              </a:ext>
            </a:extLst>
          </p:cNvPr>
          <p:cNvGraphicFramePr>
            <a:graphicFrameLocks noGrp="1"/>
          </p:cNvGraphicFramePr>
          <p:nvPr>
            <p:ph idx="1"/>
            <p:extLst>
              <p:ext uri="{D42A27DB-BD31-4B8C-83A1-F6EECF244321}">
                <p14:modId xmlns:p14="http://schemas.microsoft.com/office/powerpoint/2010/main" val="663809325"/>
              </p:ext>
            </p:extLst>
          </p:nvPr>
        </p:nvGraphicFramePr>
        <p:xfrm>
          <a:off x="440449" y="1507958"/>
          <a:ext cx="11311101" cy="49730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099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052E-B00D-4F74-B1B7-6E5BD0860A5B}"/>
              </a:ext>
            </a:extLst>
          </p:cNvPr>
          <p:cNvSpPr>
            <a:spLocks noGrp="1"/>
          </p:cNvSpPr>
          <p:nvPr>
            <p:ph type="title"/>
          </p:nvPr>
        </p:nvSpPr>
        <p:spPr>
          <a:xfrm>
            <a:off x="0" y="0"/>
            <a:ext cx="10515600" cy="793214"/>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Project Accomplishments Timeline</a:t>
            </a:r>
          </a:p>
        </p:txBody>
      </p:sp>
      <p:pic>
        <p:nvPicPr>
          <p:cNvPr id="6" name="Picture 5">
            <a:extLst>
              <a:ext uri="{FF2B5EF4-FFF2-40B4-BE49-F238E27FC236}">
                <a16:creationId xmlns:a16="http://schemas.microsoft.com/office/drawing/2014/main" id="{9FECA8E7-7C5E-4804-A9DD-27EED831FC59}"/>
              </a:ext>
            </a:extLst>
          </p:cNvPr>
          <p:cNvPicPr>
            <a:picLocks noChangeAspect="1"/>
          </p:cNvPicPr>
          <p:nvPr/>
        </p:nvPicPr>
        <p:blipFill>
          <a:blip r:embed="rId3"/>
          <a:stretch>
            <a:fillRect/>
          </a:stretch>
        </p:blipFill>
        <p:spPr>
          <a:xfrm>
            <a:off x="836428" y="653305"/>
            <a:ext cx="10053245" cy="6204695"/>
          </a:xfrm>
          <a:prstGeom prst="rect">
            <a:avLst/>
          </a:prstGeom>
        </p:spPr>
      </p:pic>
    </p:spTree>
    <p:extLst>
      <p:ext uri="{BB962C8B-B14F-4D97-AF65-F5344CB8AC3E}">
        <p14:creationId xmlns:p14="http://schemas.microsoft.com/office/powerpoint/2010/main" val="118979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DA48AF-DF6C-4F7F-AB3E-E0068042ED60}"/>
              </a:ext>
            </a:extLst>
          </p:cNvPr>
          <p:cNvPicPr>
            <a:picLocks noGrp="1" noChangeAspect="1"/>
          </p:cNvPicPr>
          <p:nvPr>
            <p:ph idx="1"/>
          </p:nvPr>
        </p:nvPicPr>
        <p:blipFill>
          <a:blip r:embed="rId3"/>
          <a:stretch>
            <a:fillRect/>
          </a:stretch>
        </p:blipFill>
        <p:spPr>
          <a:xfrm>
            <a:off x="144717" y="166896"/>
            <a:ext cx="6372650" cy="2765490"/>
          </a:xfrm>
          <a:effectLst>
            <a:glow rad="101600">
              <a:schemeClr val="accent3">
                <a:satMod val="175000"/>
                <a:alpha val="40000"/>
              </a:schemeClr>
            </a:glow>
          </a:effectLst>
        </p:spPr>
      </p:pic>
      <p:sp>
        <p:nvSpPr>
          <p:cNvPr id="6" name="TextBox 5">
            <a:extLst>
              <a:ext uri="{FF2B5EF4-FFF2-40B4-BE49-F238E27FC236}">
                <a16:creationId xmlns:a16="http://schemas.microsoft.com/office/drawing/2014/main" id="{4F38BC0F-BA79-4E0D-A7A8-4AD6E5CB8A4F}"/>
              </a:ext>
            </a:extLst>
          </p:cNvPr>
          <p:cNvSpPr txBox="1"/>
          <p:nvPr/>
        </p:nvSpPr>
        <p:spPr>
          <a:xfrm>
            <a:off x="611177" y="3560137"/>
            <a:ext cx="5295900" cy="2554545"/>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Themes:</a:t>
            </a:r>
          </a:p>
          <a:p>
            <a:pPr marL="457200" indent="-457200">
              <a:buFont typeface="+mj-lt"/>
              <a:buAutoNum type="arabicPeriod"/>
            </a:pPr>
            <a:r>
              <a:rPr lang="en-US" sz="2000" dirty="0">
                <a:latin typeface="Open Sans" panose="020B0606030504020204" pitchFamily="34" charset="0"/>
                <a:ea typeface="Open Sans" panose="020B0606030504020204" pitchFamily="34" charset="0"/>
                <a:cs typeface="Open Sans" panose="020B0606030504020204" pitchFamily="34" charset="0"/>
              </a:rPr>
              <a:t>Strengthened professional identity and sense of belonging</a:t>
            </a:r>
          </a:p>
          <a:p>
            <a:pPr marL="457200" indent="-457200">
              <a:buFont typeface="+mj-lt"/>
              <a:buAutoNum type="arabicPeriod"/>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US" sz="2000" dirty="0">
                <a:latin typeface="Open Sans" panose="020B0606030504020204" pitchFamily="34" charset="0"/>
                <a:ea typeface="Open Sans" panose="020B0606030504020204" pitchFamily="34" charset="0"/>
                <a:cs typeface="Open Sans" panose="020B0606030504020204" pitchFamily="34" charset="0"/>
              </a:rPr>
              <a:t>Enthusiasm for practice change waned overtime without infrastructure, systems and documentation to embed the framework</a:t>
            </a:r>
          </a:p>
        </p:txBody>
      </p:sp>
      <p:sp>
        <p:nvSpPr>
          <p:cNvPr id="7" name="TextBox 6">
            <a:extLst>
              <a:ext uri="{FF2B5EF4-FFF2-40B4-BE49-F238E27FC236}">
                <a16:creationId xmlns:a16="http://schemas.microsoft.com/office/drawing/2014/main" id="{6A5AB0FF-829C-45D2-8F17-C77E90645C46}"/>
              </a:ext>
            </a:extLst>
          </p:cNvPr>
          <p:cNvSpPr txBox="1"/>
          <p:nvPr/>
        </p:nvSpPr>
        <p:spPr>
          <a:xfrm>
            <a:off x="6641432" y="348097"/>
            <a:ext cx="5319588" cy="400110"/>
          </a:xfrm>
          <a:prstGeom prst="rect">
            <a:avLst/>
          </a:prstGeom>
          <a:noFill/>
        </p:spPr>
        <p:txBody>
          <a:bodyPr wrap="square" rtlCol="0">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Enriching Communication with Colleagues</a:t>
            </a:r>
          </a:p>
        </p:txBody>
      </p:sp>
      <p:sp>
        <p:nvSpPr>
          <p:cNvPr id="8" name="Speech Bubble: Rectangle with Corners Rounded 7">
            <a:extLst>
              <a:ext uri="{FF2B5EF4-FFF2-40B4-BE49-F238E27FC236}">
                <a16:creationId xmlns:a16="http://schemas.microsoft.com/office/drawing/2014/main" id="{B4DC5B78-E8B9-4553-A6E0-DE35FE77BAF8}"/>
              </a:ext>
            </a:extLst>
          </p:cNvPr>
          <p:cNvSpPr/>
          <p:nvPr/>
        </p:nvSpPr>
        <p:spPr>
          <a:xfrm>
            <a:off x="6799145" y="786048"/>
            <a:ext cx="5148147" cy="2765489"/>
          </a:xfrm>
          <a:prstGeom prst="wedgeRoundRectCallout">
            <a:avLst>
              <a:gd name="adj1" fmla="val -5755"/>
              <a:gd name="adj2" fmla="val 6542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48AFC2-BF64-473D-940D-6083DECF6AE0}"/>
              </a:ext>
            </a:extLst>
          </p:cNvPr>
          <p:cNvSpPr txBox="1"/>
          <p:nvPr/>
        </p:nvSpPr>
        <p:spPr>
          <a:xfrm>
            <a:off x="6906949" y="1135832"/>
            <a:ext cx="5097780" cy="2246769"/>
          </a:xfrm>
          <a:prstGeom prst="rect">
            <a:avLst/>
          </a:prstGeom>
          <a:noFill/>
        </p:spPr>
        <p:txBody>
          <a:bodyPr wrap="square" rtlCol="0">
            <a:spAutoFit/>
          </a:bodyPr>
          <a:lstStyle/>
          <a:p>
            <a:r>
              <a:rPr lang="en-US" sz="2000" b="0" i="1" u="none" strike="noStrike" baseline="0" dirty="0">
                <a:solidFill>
                  <a:srgbClr val="000000"/>
                </a:solidFill>
                <a:latin typeface="Times New Roman" panose="02020603050405020304" pitchFamily="18" charset="0"/>
              </a:rPr>
              <a:t>There’s a common language across the different stakeholder groups. It’s a useful framework for case </a:t>
            </a:r>
            <a:r>
              <a:rPr lang="en-US" sz="2000" b="0" i="1" u="none" strike="noStrike" baseline="0" dirty="0" err="1">
                <a:solidFill>
                  <a:srgbClr val="000000"/>
                </a:solidFill>
                <a:latin typeface="Times New Roman" panose="02020603050405020304" pitchFamily="18" charset="0"/>
              </a:rPr>
              <a:t>conceptualisation</a:t>
            </a:r>
            <a:r>
              <a:rPr lang="en-US" sz="2000" b="0" i="1" u="none" strike="noStrike" baseline="0" dirty="0">
                <a:solidFill>
                  <a:srgbClr val="000000"/>
                </a:solidFill>
                <a:latin typeface="Times New Roman" panose="02020603050405020304" pitchFamily="18" charset="0"/>
              </a:rPr>
              <a:t> with Peers and Clinicians. We’re unpacking more, it’s not just suicide. It’s less forensic, a nice entry point to a conversation with a client, particularly for our non-clinical people. </a:t>
            </a:r>
            <a:endParaRPr lang="en-US" sz="2000" dirty="0"/>
          </a:p>
        </p:txBody>
      </p:sp>
      <p:sp>
        <p:nvSpPr>
          <p:cNvPr id="10" name="Speech Bubble: Rectangle with Corners Rounded 9">
            <a:extLst>
              <a:ext uri="{FF2B5EF4-FFF2-40B4-BE49-F238E27FC236}">
                <a16:creationId xmlns:a16="http://schemas.microsoft.com/office/drawing/2014/main" id="{7EBF0114-BA0A-4A8A-B3AC-5E19725138E1}"/>
              </a:ext>
            </a:extLst>
          </p:cNvPr>
          <p:cNvSpPr/>
          <p:nvPr/>
        </p:nvSpPr>
        <p:spPr>
          <a:xfrm>
            <a:off x="6641432" y="4163954"/>
            <a:ext cx="5012964" cy="2168128"/>
          </a:xfrm>
          <a:prstGeom prst="wedgeRoundRectCallout">
            <a:avLst>
              <a:gd name="adj1" fmla="val 10049"/>
              <a:gd name="adj2" fmla="val 6724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3F0905-61C2-475C-8C05-ED703B86866B}"/>
              </a:ext>
            </a:extLst>
          </p:cNvPr>
          <p:cNvSpPr txBox="1"/>
          <p:nvPr/>
        </p:nvSpPr>
        <p:spPr>
          <a:xfrm>
            <a:off x="6913607" y="4278522"/>
            <a:ext cx="4595870" cy="1938992"/>
          </a:xfrm>
          <a:prstGeom prst="rect">
            <a:avLst/>
          </a:prstGeom>
          <a:noFill/>
        </p:spPr>
        <p:txBody>
          <a:bodyPr wrap="square" rtlCol="0">
            <a:spAutoFit/>
          </a:bodyPr>
          <a:lstStyle/>
          <a:p>
            <a:r>
              <a:rPr lang="en-US" sz="2000" b="0" i="1" u="none" strike="noStrike" baseline="0" dirty="0">
                <a:solidFill>
                  <a:srgbClr val="000000"/>
                </a:solidFill>
                <a:latin typeface="Times New Roman" panose="02020603050405020304" pitchFamily="18" charset="0"/>
              </a:rPr>
              <a:t> Learning the clinical language has been a barrier to being a Peer Worker, we’re becoming comfortable and SafeSide assists this. I’m definitely more confident, comfortable now going to a Clinician with my assessment, plans, </a:t>
            </a:r>
            <a:r>
              <a:rPr lang="en-US" sz="2000" b="0" i="1" u="none" strike="noStrike" baseline="0" dirty="0" err="1">
                <a:solidFill>
                  <a:srgbClr val="000000"/>
                </a:solidFill>
                <a:latin typeface="Times New Roman" panose="02020603050405020304" pitchFamily="18" charset="0"/>
              </a:rPr>
              <a:t>etc</a:t>
            </a:r>
            <a:r>
              <a:rPr lang="en-US" sz="2000" b="0" i="1" u="none" strike="noStrike" baseline="0" dirty="0">
                <a:solidFill>
                  <a:srgbClr val="000000"/>
                </a:solidFill>
                <a:latin typeface="Times New Roman" panose="02020603050405020304" pitchFamily="18" charset="0"/>
              </a:rPr>
              <a:t> </a:t>
            </a:r>
            <a:endParaRPr lang="en-US" sz="2000" dirty="0"/>
          </a:p>
        </p:txBody>
      </p:sp>
      <p:sp>
        <p:nvSpPr>
          <p:cNvPr id="13" name="TextBox 12">
            <a:extLst>
              <a:ext uri="{FF2B5EF4-FFF2-40B4-BE49-F238E27FC236}">
                <a16:creationId xmlns:a16="http://schemas.microsoft.com/office/drawing/2014/main" id="{8D310DB5-49A9-44BC-8EE6-D8EC39D75C47}"/>
              </a:ext>
            </a:extLst>
          </p:cNvPr>
          <p:cNvSpPr txBox="1"/>
          <p:nvPr/>
        </p:nvSpPr>
        <p:spPr>
          <a:xfrm>
            <a:off x="4946710" y="2374036"/>
            <a:ext cx="20678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(Bull, 2021)</a:t>
            </a:r>
          </a:p>
        </p:txBody>
      </p:sp>
    </p:spTree>
    <p:extLst>
      <p:ext uri="{BB962C8B-B14F-4D97-AF65-F5344CB8AC3E}">
        <p14:creationId xmlns:p14="http://schemas.microsoft.com/office/powerpoint/2010/main" val="306560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052E-B00D-4F74-B1B7-6E5BD0860A5B}"/>
              </a:ext>
            </a:extLst>
          </p:cNvPr>
          <p:cNvSpPr>
            <a:spLocks noGrp="1"/>
          </p:cNvSpPr>
          <p:nvPr>
            <p:ph type="title"/>
          </p:nvPr>
        </p:nvSpPr>
        <p:spPr>
          <a:xfrm>
            <a:off x="0" y="0"/>
            <a:ext cx="10837984" cy="804231"/>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Project Accomplishments Timeline</a:t>
            </a:r>
          </a:p>
        </p:txBody>
      </p:sp>
      <p:pic>
        <p:nvPicPr>
          <p:cNvPr id="4" name="Picture 3">
            <a:extLst>
              <a:ext uri="{FF2B5EF4-FFF2-40B4-BE49-F238E27FC236}">
                <a16:creationId xmlns:a16="http://schemas.microsoft.com/office/drawing/2014/main" id="{E65AE69E-CFA4-4B26-AAB8-E49126B89C3D}"/>
              </a:ext>
            </a:extLst>
          </p:cNvPr>
          <p:cNvPicPr>
            <a:picLocks noChangeAspect="1"/>
          </p:cNvPicPr>
          <p:nvPr/>
        </p:nvPicPr>
        <p:blipFill>
          <a:blip r:embed="rId3"/>
          <a:stretch>
            <a:fillRect/>
          </a:stretch>
        </p:blipFill>
        <p:spPr>
          <a:xfrm>
            <a:off x="649259" y="655709"/>
            <a:ext cx="10423294" cy="6202291"/>
          </a:xfrm>
          <a:prstGeom prst="rect">
            <a:avLst/>
          </a:prstGeom>
        </p:spPr>
      </p:pic>
    </p:spTree>
    <p:extLst>
      <p:ext uri="{BB962C8B-B14F-4D97-AF65-F5344CB8AC3E}">
        <p14:creationId xmlns:p14="http://schemas.microsoft.com/office/powerpoint/2010/main" val="376316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46F6-25A5-4E22-A8EC-D1E5E20AE998}"/>
              </a:ext>
            </a:extLst>
          </p:cNvPr>
          <p:cNvSpPr>
            <a:spLocks noGrp="1"/>
          </p:cNvSpPr>
          <p:nvPr>
            <p:ph type="title"/>
          </p:nvPr>
        </p:nvSpPr>
        <p:spPr>
          <a:xfrm>
            <a:off x="889435" y="82985"/>
            <a:ext cx="10515600" cy="1325563"/>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Learning Transfer</a:t>
            </a:r>
          </a:p>
        </p:txBody>
      </p:sp>
      <p:graphicFrame>
        <p:nvGraphicFramePr>
          <p:cNvPr id="5" name="Table 5">
            <a:extLst>
              <a:ext uri="{FF2B5EF4-FFF2-40B4-BE49-F238E27FC236}">
                <a16:creationId xmlns:a16="http://schemas.microsoft.com/office/drawing/2014/main" id="{83CEA22E-143A-4EE2-BE76-6BC274A3AAC0}"/>
              </a:ext>
            </a:extLst>
          </p:cNvPr>
          <p:cNvGraphicFramePr>
            <a:graphicFrameLocks noGrp="1"/>
          </p:cNvGraphicFramePr>
          <p:nvPr>
            <p:ph idx="1"/>
            <p:extLst>
              <p:ext uri="{D42A27DB-BD31-4B8C-83A1-F6EECF244321}">
                <p14:modId xmlns:p14="http://schemas.microsoft.com/office/powerpoint/2010/main" val="640982507"/>
              </p:ext>
            </p:extLst>
          </p:nvPr>
        </p:nvGraphicFramePr>
        <p:xfrm>
          <a:off x="179334" y="1003933"/>
          <a:ext cx="10793008" cy="5392433"/>
        </p:xfrm>
        <a:graphic>
          <a:graphicData uri="http://schemas.openxmlformats.org/drawingml/2006/table">
            <a:tbl>
              <a:tblPr firstRow="1" bandRow="1">
                <a:tableStyleId>{5C22544A-7EE6-4342-B048-85BDC9FD1C3A}</a:tableStyleId>
              </a:tblPr>
              <a:tblGrid>
                <a:gridCol w="8239539">
                  <a:extLst>
                    <a:ext uri="{9D8B030D-6E8A-4147-A177-3AD203B41FA5}">
                      <a16:colId xmlns:a16="http://schemas.microsoft.com/office/drawing/2014/main" val="3833217330"/>
                    </a:ext>
                  </a:extLst>
                </a:gridCol>
                <a:gridCol w="1311516">
                  <a:extLst>
                    <a:ext uri="{9D8B030D-6E8A-4147-A177-3AD203B41FA5}">
                      <a16:colId xmlns:a16="http://schemas.microsoft.com/office/drawing/2014/main" val="200505762"/>
                    </a:ext>
                  </a:extLst>
                </a:gridCol>
                <a:gridCol w="1241953">
                  <a:extLst>
                    <a:ext uri="{9D8B030D-6E8A-4147-A177-3AD203B41FA5}">
                      <a16:colId xmlns:a16="http://schemas.microsoft.com/office/drawing/2014/main" val="944503993"/>
                    </a:ext>
                  </a:extLst>
                </a:gridCol>
              </a:tblGrid>
              <a:tr h="37040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dirty="0">
                          <a:solidFill>
                            <a:srgbClr val="085890"/>
                          </a:solidFill>
                          <a:latin typeface="Open Sans" panose="020B0606030504020204" pitchFamily="34" charset="0"/>
                          <a:ea typeface="Open Sans" panose="020B0606030504020204" pitchFamily="34" charset="0"/>
                          <a:cs typeface="Open Sans" panose="020B0606030504020204" pitchFamily="34" charset="0"/>
                        </a:rPr>
                        <a:t>% Agree or </a:t>
                      </a:r>
                    </a:p>
                    <a:p>
                      <a:pPr algn="ctr"/>
                      <a:r>
                        <a:rPr lang="en-US" dirty="0">
                          <a:solidFill>
                            <a:srgbClr val="085890"/>
                          </a:solidFill>
                          <a:latin typeface="Open Sans" panose="020B0606030504020204" pitchFamily="34" charset="0"/>
                          <a:ea typeface="Open Sans" panose="020B0606030504020204" pitchFamily="34" charset="0"/>
                          <a:cs typeface="Open Sans" panose="020B0606030504020204" pitchFamily="34" charset="0"/>
                        </a:rPr>
                        <a:t>Strongly 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2228131572"/>
                  </a:ext>
                </a:extLst>
              </a:tr>
              <a:tr h="370840">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Learning Transfer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All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Peers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9889936"/>
                  </a:ext>
                </a:extLst>
              </a:tr>
              <a:tr h="0">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Activities helped me know how to apply my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88.7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86.1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256919"/>
                  </a:ext>
                </a:extLst>
              </a:tr>
              <a:tr h="370840">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Developers understand how I will use what I learn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anose="020B0606030504020204" pitchFamily="34" charset="0"/>
                          <a:ea typeface="Open Sans" panose="020B0606030504020204" pitchFamily="34" charset="0"/>
                          <a:cs typeface="Open Sans" panose="020B0606030504020204" pitchFamily="34" charset="0"/>
                        </a:rPr>
                        <a:t>85.8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77.7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3792661"/>
                  </a:ext>
                </a:extLst>
              </a:tr>
              <a:tr h="370840">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Examples showed me how I could use my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anose="020B0606030504020204" pitchFamily="34" charset="0"/>
                          <a:ea typeface="Open Sans" panose="020B0606030504020204" pitchFamily="34" charset="0"/>
                          <a:cs typeface="Open Sans" panose="020B0606030504020204" pitchFamily="34" charset="0"/>
                        </a:rPr>
                        <a:t>89.4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91.6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0070897"/>
                  </a:ext>
                </a:extLst>
              </a:tr>
              <a:tr h="408953">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Material made me feel more confident I could apply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anose="020B0606030504020204" pitchFamily="34" charset="0"/>
                          <a:ea typeface="Open Sans" panose="020B0606030504020204" pitchFamily="34" charset="0"/>
                          <a:cs typeface="Open Sans" panose="020B0606030504020204" pitchFamily="34" charset="0"/>
                        </a:rPr>
                        <a:t>86.4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anose="020B0606030504020204" pitchFamily="34" charset="0"/>
                          <a:ea typeface="Open Sans" panose="020B0606030504020204" pitchFamily="34" charset="0"/>
                          <a:cs typeface="Open Sans" panose="020B0606030504020204" pitchFamily="34" charset="0"/>
                        </a:rPr>
                        <a:t>86.1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3856167"/>
                  </a:ext>
                </a:extLst>
              </a:tr>
              <a:tr h="370840">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What is taught closely matches my practice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anose="020B0606030504020204" pitchFamily="34" charset="0"/>
                          <a:ea typeface="Open Sans" panose="020B0606030504020204" pitchFamily="34" charset="0"/>
                          <a:cs typeface="Open Sans" panose="020B0606030504020204" pitchFamily="34" charset="0"/>
                        </a:rPr>
                        <a:t>90.1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86.1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150081"/>
                  </a:ext>
                </a:extLst>
              </a:tr>
              <a:tr h="370840">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Situations in this training are similar to my job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anose="020B0606030504020204" pitchFamily="34" charset="0"/>
                          <a:ea typeface="Open Sans" panose="020B0606030504020204" pitchFamily="34" charset="0"/>
                          <a:cs typeface="Open Sans" panose="020B0606030504020204" pitchFamily="34" charset="0"/>
                        </a:rPr>
                        <a:t>71.5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anose="020B0606030504020204" pitchFamily="34" charset="0"/>
                          <a:ea typeface="Open Sans" panose="020B0606030504020204" pitchFamily="34" charset="0"/>
                          <a:cs typeface="Open Sans" panose="020B0606030504020204" pitchFamily="34" charset="0"/>
                        </a:rPr>
                        <a:t>63.9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056292"/>
                  </a:ext>
                </a:extLst>
              </a:tr>
              <a:tr h="370840">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Will use this training on my job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anose="020B0606030504020204" pitchFamily="34" charset="0"/>
                          <a:ea typeface="Open Sans" panose="020B0606030504020204" pitchFamily="34" charset="0"/>
                          <a:cs typeface="Open Sans" panose="020B0606030504020204" pitchFamily="34" charset="0"/>
                        </a:rPr>
                        <a:t>94.7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anose="020B0606030504020204" pitchFamily="34" charset="0"/>
                          <a:ea typeface="Open Sans" panose="020B0606030504020204" pitchFamily="34" charset="0"/>
                          <a:cs typeface="Open Sans" panose="020B0606030504020204" pitchFamily="34" charset="0"/>
                        </a:rPr>
                        <a:t>94.4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819844"/>
                  </a:ext>
                </a:extLst>
              </a:tr>
              <a:tr h="370840">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Knew what to expect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anose="020B0606030504020204" pitchFamily="34" charset="0"/>
                          <a:ea typeface="Open Sans" panose="020B0606030504020204" pitchFamily="34" charset="0"/>
                          <a:cs typeface="Open Sans" panose="020B0606030504020204" pitchFamily="34" charset="0"/>
                        </a:rPr>
                        <a:t>60.3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anose="020B0606030504020204" pitchFamily="34" charset="0"/>
                          <a:ea typeface="Open Sans" panose="020B0606030504020204" pitchFamily="34" charset="0"/>
                          <a:cs typeface="Open Sans" panose="020B0606030504020204" pitchFamily="34" charset="0"/>
                        </a:rPr>
                        <a:t>36.2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832453"/>
                  </a:ext>
                </a:extLst>
              </a:tr>
              <a:tr h="370840">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*Using this will take too much energy away from my other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anose="020B0606030504020204" pitchFamily="34" charset="0"/>
                          <a:ea typeface="Open Sans" panose="020B0606030504020204" pitchFamily="34" charset="0"/>
                          <a:cs typeface="Open Sans" panose="020B0606030504020204" pitchFamily="34" charset="0"/>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13.9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9058654"/>
                  </a:ext>
                </a:extLst>
              </a:tr>
              <a:tr h="370840">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Training will help me do my job better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anose="020B0606030504020204" pitchFamily="34" charset="0"/>
                          <a:ea typeface="Open Sans" panose="020B0606030504020204" pitchFamily="34" charset="0"/>
                          <a:cs typeface="Open Sans" panose="020B0606030504020204" pitchFamily="34" charset="0"/>
                        </a:rPr>
                        <a:t>90.9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88.9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2985992"/>
                  </a:ext>
                </a:extLst>
              </a:tr>
              <a:tr h="0">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Good understanding of how this training will fit my job-related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anose="020B0606030504020204" pitchFamily="34" charset="0"/>
                          <a:ea typeface="Open Sans" panose="020B0606030504020204" pitchFamily="34" charset="0"/>
                          <a:cs typeface="Open Sans" panose="020B0606030504020204" pitchFamily="34"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anose="020B0606030504020204" pitchFamily="34" charset="0"/>
                          <a:ea typeface="Open Sans" panose="020B0606030504020204" pitchFamily="34" charset="0"/>
                          <a:cs typeface="Open Sans" panose="020B0606030504020204" pitchFamily="34" charset="0"/>
                        </a:rPr>
                        <a:t>88.9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185013"/>
                  </a:ext>
                </a:extLst>
              </a:tr>
            </a:tbl>
          </a:graphicData>
        </a:graphic>
      </p:graphicFrame>
      <p:sp>
        <p:nvSpPr>
          <p:cNvPr id="6" name="Text Placeholder 6">
            <a:extLst>
              <a:ext uri="{FF2B5EF4-FFF2-40B4-BE49-F238E27FC236}">
                <a16:creationId xmlns:a16="http://schemas.microsoft.com/office/drawing/2014/main" id="{5BDBAD35-23A9-4723-A527-13BDF5795F53}"/>
              </a:ext>
            </a:extLst>
          </p:cNvPr>
          <p:cNvSpPr txBox="1">
            <a:spLocks/>
          </p:cNvSpPr>
          <p:nvPr/>
        </p:nvSpPr>
        <p:spPr>
          <a:xfrm>
            <a:off x="6701742" y="46436"/>
            <a:ext cx="4910249" cy="130647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Sintony" panose="02000503050000020004" pitchFamily="2" charset="0"/>
              </a:rPr>
              <a:t>Workshop is relevant and transferable to job/role</a:t>
            </a:r>
          </a:p>
        </p:txBody>
      </p:sp>
      <p:sp>
        <p:nvSpPr>
          <p:cNvPr id="10" name="Arrow: Left 9">
            <a:extLst>
              <a:ext uri="{FF2B5EF4-FFF2-40B4-BE49-F238E27FC236}">
                <a16:creationId xmlns:a16="http://schemas.microsoft.com/office/drawing/2014/main" id="{B3FA628F-BA2D-4E37-B4D2-53842B161F3C}"/>
              </a:ext>
            </a:extLst>
          </p:cNvPr>
          <p:cNvSpPr/>
          <p:nvPr/>
        </p:nvSpPr>
        <p:spPr>
          <a:xfrm>
            <a:off x="11030879" y="5413972"/>
            <a:ext cx="879676" cy="375934"/>
          </a:xfrm>
          <a:prstGeom prst="leftArrow">
            <a:avLst/>
          </a:prstGeom>
          <a:solidFill>
            <a:srgbClr val="EC5800"/>
          </a:solidFill>
          <a:ln>
            <a:solidFill>
              <a:srgbClr val="EC5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Left 12">
            <a:extLst>
              <a:ext uri="{FF2B5EF4-FFF2-40B4-BE49-F238E27FC236}">
                <a16:creationId xmlns:a16="http://schemas.microsoft.com/office/drawing/2014/main" id="{964D6C9E-8F5F-4ECF-8E38-15E5BBDAD53B}"/>
              </a:ext>
            </a:extLst>
          </p:cNvPr>
          <p:cNvSpPr/>
          <p:nvPr/>
        </p:nvSpPr>
        <p:spPr>
          <a:xfrm>
            <a:off x="11061183" y="1994343"/>
            <a:ext cx="879676" cy="363021"/>
          </a:xfrm>
          <a:prstGeom prst="leftArrow">
            <a:avLst/>
          </a:prstGeom>
          <a:solidFill>
            <a:srgbClr val="EC5800"/>
          </a:solidFill>
          <a:ln>
            <a:solidFill>
              <a:srgbClr val="EC5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Left 15">
            <a:extLst>
              <a:ext uri="{FF2B5EF4-FFF2-40B4-BE49-F238E27FC236}">
                <a16:creationId xmlns:a16="http://schemas.microsoft.com/office/drawing/2014/main" id="{FA21B325-CE18-4DC9-B930-E27191A3E4F8}"/>
              </a:ext>
            </a:extLst>
          </p:cNvPr>
          <p:cNvSpPr/>
          <p:nvPr/>
        </p:nvSpPr>
        <p:spPr>
          <a:xfrm>
            <a:off x="11061183" y="3153318"/>
            <a:ext cx="879676" cy="363021"/>
          </a:xfrm>
          <a:prstGeom prst="leftArrow">
            <a:avLst/>
          </a:prstGeom>
          <a:solidFill>
            <a:srgbClr val="EC5800"/>
          </a:solidFill>
          <a:ln>
            <a:solidFill>
              <a:srgbClr val="EC5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243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3587</Words>
  <Application>Microsoft Office PowerPoint</Application>
  <PresentationFormat>Widescreen</PresentationFormat>
  <Paragraphs>258</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Open Sans</vt:lpstr>
      <vt:lpstr>Sintony</vt:lpstr>
      <vt:lpstr>Times New Roman</vt:lpstr>
      <vt:lpstr>Office Theme</vt:lpstr>
      <vt:lpstr>1_Office Theme</vt:lpstr>
      <vt:lpstr>PowerPoint Presentation</vt:lpstr>
      <vt:lpstr>Implementation</vt:lpstr>
      <vt:lpstr>The Future </vt:lpstr>
      <vt:lpstr>Project Accomplishments Timeline</vt:lpstr>
      <vt:lpstr>SafeSide InPlace Workshop Completions </vt:lpstr>
      <vt:lpstr>Project Accomplishments Timeline</vt:lpstr>
      <vt:lpstr>PowerPoint Presentation</vt:lpstr>
      <vt:lpstr>Project Accomplishments Timeline</vt:lpstr>
      <vt:lpstr>Learning Transfer</vt:lpstr>
      <vt:lpstr>What percentage endorsed agree or strongly agree on self-efficacy items?</vt:lpstr>
      <vt:lpstr>PowerPoint Presentation</vt:lpstr>
      <vt:lpstr>Name one thing you will take into your everyday work. Open Ended Responses: Themed Aligned to Framework </vt:lpstr>
      <vt:lpstr>Lessons Learned</vt:lpstr>
      <vt:lpstr>Project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the SafeSide Framework at Open Arms</dc:title>
  <dc:creator>Sarah Donovan</dc:creator>
  <cp:lastModifiedBy>Sarah Donovan</cp:lastModifiedBy>
  <cp:revision>67</cp:revision>
  <dcterms:created xsi:type="dcterms:W3CDTF">2022-02-28T18:34:43Z</dcterms:created>
  <dcterms:modified xsi:type="dcterms:W3CDTF">2022-04-07T01:02:08Z</dcterms:modified>
</cp:coreProperties>
</file>